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83"/>
  </p:notesMasterIdLst>
  <p:sldIdLst>
    <p:sldId id="256" r:id="rId3"/>
    <p:sldId id="257" r:id="rId4"/>
    <p:sldId id="258" r:id="rId5"/>
    <p:sldId id="259"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342"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30" r:id="rId45"/>
    <p:sldId id="301" r:id="rId46"/>
    <p:sldId id="302" r:id="rId47"/>
    <p:sldId id="304" r:id="rId48"/>
    <p:sldId id="305" r:id="rId49"/>
    <p:sldId id="306" r:id="rId50"/>
    <p:sldId id="307" r:id="rId51"/>
    <p:sldId id="308" r:id="rId52"/>
    <p:sldId id="309" r:id="rId53"/>
    <p:sldId id="310" r:id="rId54"/>
    <p:sldId id="311" r:id="rId55"/>
    <p:sldId id="312"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2" r:id="rId73"/>
    <p:sldId id="333" r:id="rId74"/>
    <p:sldId id="331" r:id="rId75"/>
    <p:sldId id="334" r:id="rId76"/>
    <p:sldId id="335" r:id="rId77"/>
    <p:sldId id="336" r:id="rId78"/>
    <p:sldId id="337" r:id="rId79"/>
    <p:sldId id="338" r:id="rId80"/>
    <p:sldId id="339" r:id="rId81"/>
    <p:sldId id="340" r:id="rId82"/>
  </p:sldIdLst>
  <p:sldSz cx="9144000" cy="5143500" type="screen16x9"/>
  <p:notesSz cx="6858000" cy="9144000"/>
  <p:embeddedFontLst>
    <p:embeddedFont>
      <p:font typeface="Anton" pitchFamily="2" charset="0"/>
      <p:regular r:id="rId84"/>
    </p:embeddedFont>
    <p:embeddedFont>
      <p:font typeface="Consolas" panose="020B0609020204030204" pitchFamily="49" charset="0"/>
      <p:regular r:id="rId85"/>
      <p:bold r:id="rId86"/>
      <p:italic r:id="rId87"/>
      <p:boldItalic r:id="rId88"/>
    </p:embeddedFont>
    <p:embeddedFont>
      <p:font typeface="Didact Gothic" panose="00000500000000000000" pitchFamily="2" charset="0"/>
      <p:regular r:id="rId89"/>
    </p:embeddedFont>
    <p:embeddedFont>
      <p:font typeface="DM Sans" pitchFamily="2" charset="0"/>
      <p:regular r:id="rId90"/>
      <p:bold r:id="rId91"/>
      <p:italic r:id="rId92"/>
      <p:boldItalic r:id="rId93"/>
    </p:embeddedFont>
    <p:embeddedFont>
      <p:font typeface="Helvetica Neue" panose="020B0604020202020204" charset="0"/>
      <p:regular r:id="rId94"/>
      <p:bold r:id="rId95"/>
      <p:italic r:id="rId96"/>
      <p:boldItalic r:id="rId97"/>
    </p:embeddedFont>
    <p:embeddedFont>
      <p:font typeface="Helvetica Neue Light" panose="020B0604020202020204" charset="0"/>
      <p:regular r:id="rId98"/>
      <p:bold r:id="rId99"/>
      <p:italic r:id="rId100"/>
      <p:boldItalic r:id="rId101"/>
    </p:embeddedFont>
    <p:embeddedFont>
      <p:font typeface="Lato" panose="020F0502020204030203"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86ABAB-A235-4F56-BBEF-991816AB424C}">
  <a:tblStyle styleId="{4186ABAB-A235-4F56-BBEF-991816AB424C}"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802" autoAdjust="0"/>
  </p:normalViewPr>
  <p:slideViewPr>
    <p:cSldViewPr snapToGrid="0">
      <p:cViewPr varScale="1">
        <p:scale>
          <a:sx n="106" d="100"/>
          <a:sy n="106" d="100"/>
        </p:scale>
        <p:origin x="140" y="60"/>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fntdata"/><Relationship Id="rId89"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viewProps" Target="viewProp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4.fntdata"/><Relationship Id="rId102"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20.fntdata"/><Relationship Id="rId108"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scm.com/book/es/v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3fc4f276e1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13fc4f276e1_1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fc4f276e1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13fc4f276e1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fc4f276e1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13fc4f276e1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3fc4f276e1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13fc4f276e1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fc4f276e1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13fc4f276e1_1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Existen muchos sistemas de control de Versiones. Git es uno de ellos y el más aceptado por la comunidad de desarrolladores.</a:t>
            </a:r>
            <a:endParaRPr>
              <a:solidFill>
                <a:schemeClr val="dk1"/>
              </a:solidFill>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Gracias al sistema de control de Versiones, nuestro sistema se encuentra a salvo.</a:t>
            </a:r>
            <a:endParaRPr>
              <a:solidFill>
                <a:schemeClr val="dk1"/>
              </a:solidFill>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Con Git podemos ir a cualquier estado de nuestro proyecto en cualquier momento.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3fe25858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13fe25858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fe25858a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3fe25858a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3fe25858a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13fe25858ac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3fe25858a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13fe25858ac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3fe25858a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13fe25858ac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fe25858a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3fe25858ac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fe25858a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13fe25858ac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3fe25858a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13fe25858ac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3fe25858a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3fe25858ac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fe25858a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13fe25858ac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fe25858a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3fe25858ac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3fe25858ac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13fe25858ac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fe25858a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3fe25858ac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fe25858a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3fe25858ac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078508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3fe25858a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13fe25858ac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3fe25858a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13fe25858ac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3fe25858a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13fe25858ac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fe25858ac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3fe25858ac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3fe25858ac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13fe25858ac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3fe25858ac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13fe25858ac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3fe25858ac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g13fe25858ac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3fe25858a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13fe25858ac_0_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fe25858ac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13fe25858ac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3fe25858ac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13fe25858ac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fe25858ac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13fe25858ac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La información de las siguientes slides es un recordatorio de la clase 0 de este curso. Es recomendable, en el caso de que haya dudas, invitar a los alumnos a que vuelvan a verla.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3fe25858ac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g13fe25858ac_0_6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3fe25858ac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13fe25858ac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3fe25858ac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3fe25858ac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3fe25858ac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3fe25858ac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fe25858ac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13fe25858ac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fe25858ac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13fe25858ac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fc4f276e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13fc4f276e1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3fe25858ac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13fe25858ac_0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3fe25858ac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13fe25858ac_0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Para </a:t>
            </a:r>
            <a:r>
              <a:rPr lang="es" sz="1200" b="1">
                <a:solidFill>
                  <a:schemeClr val="dk1"/>
                </a:solidFill>
                <a:latin typeface="DM Sans"/>
                <a:ea typeface="DM Sans"/>
                <a:cs typeface="DM Sans"/>
                <a:sym typeface="DM Sans"/>
              </a:rPr>
              <a:t>agregar el o los archivos al Staging Area</a:t>
            </a:r>
            <a:r>
              <a:rPr lang="es" sz="1200">
                <a:solidFill>
                  <a:schemeClr val="dk1"/>
                </a:solidFill>
                <a:latin typeface="DM Sans"/>
                <a:ea typeface="DM Sans"/>
                <a:cs typeface="DM Sans"/>
                <a:sym typeface="DM Sans"/>
              </a:rPr>
              <a:t> vamos a usar el comando </a:t>
            </a:r>
            <a:r>
              <a:rPr lang="es" sz="1200" i="1">
                <a:solidFill>
                  <a:schemeClr val="dk1"/>
                </a:solidFill>
                <a:latin typeface="DM Sans"/>
                <a:ea typeface="DM Sans"/>
                <a:cs typeface="DM Sans"/>
                <a:sym typeface="DM Sans"/>
              </a:rPr>
              <a:t>add </a:t>
            </a:r>
            <a:r>
              <a:rPr lang="es" sz="1200">
                <a:solidFill>
                  <a:schemeClr val="dk1"/>
                </a:solidFill>
                <a:latin typeface="DM Sans"/>
                <a:ea typeface="DM Sans"/>
                <a:cs typeface="DM Sans"/>
                <a:sym typeface="DM Sans"/>
              </a:rPr>
              <a:t>lo cual podemos verificar si funciono nuevamente con el git status</a:t>
            </a:r>
            <a:endParaRPr sz="1200">
              <a:solidFill>
                <a:srgbClr val="1C3643"/>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3fe25858ac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g13fe25858ac_0_4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fe25858ac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3fe25858ac_0_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3fe25858ac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g13fe25858ac_0_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Agregamos nuestros index.html</a:t>
            </a:r>
            <a:br>
              <a:rPr lang="es" sz="1200">
                <a:solidFill>
                  <a:schemeClr val="dk1"/>
                </a:solidFill>
                <a:latin typeface="DM Sans"/>
                <a:ea typeface="DM Sans"/>
                <a:cs typeface="DM Sans"/>
                <a:sym typeface="DM Sans"/>
              </a:rPr>
            </a:br>
            <a:r>
              <a:rPr lang="es" sz="1200" b="1">
                <a:solidFill>
                  <a:schemeClr val="dk1"/>
                </a:solidFill>
                <a:latin typeface="DM Sans"/>
                <a:ea typeface="DM Sans"/>
                <a:cs typeface="DM Sans"/>
                <a:sym typeface="DM Sans"/>
              </a:rPr>
              <a:t>Entonces cumplimos las 3 etapas de Git</a:t>
            </a:r>
            <a:endParaRPr sz="1200" b="1">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Creamos nuestro</a:t>
            </a:r>
            <a:r>
              <a:rPr lang="es" sz="1200" i="1">
                <a:solidFill>
                  <a:schemeClr val="dk1"/>
                </a:solidFill>
                <a:latin typeface="Didact Gothic"/>
                <a:ea typeface="Didact Gothic"/>
                <a:cs typeface="Didact Gothic"/>
                <a:sym typeface="Didact Gothic"/>
              </a:rPr>
              <a:t> index.html</a:t>
            </a:r>
            <a:r>
              <a:rPr lang="es" sz="1200">
                <a:solidFill>
                  <a:schemeClr val="dk1"/>
                </a:solidFill>
                <a:latin typeface="Didact Gothic"/>
                <a:ea typeface="Didact Gothic"/>
                <a:cs typeface="Didact Gothic"/>
                <a:sym typeface="Didact Gothic"/>
              </a:rPr>
              <a:t> dentro de </a:t>
            </a:r>
            <a:r>
              <a:rPr lang="es" sz="1200" b="1">
                <a:solidFill>
                  <a:schemeClr val="dk1"/>
                </a:solidFill>
                <a:latin typeface="Didact Gothic"/>
                <a:ea typeface="Didact Gothic"/>
                <a:cs typeface="Didact Gothic"/>
                <a:sym typeface="Didact Gothic"/>
              </a:rPr>
              <a:t>Working Directory</a:t>
            </a:r>
            <a:endParaRPr sz="1200" b="1">
              <a:solidFill>
                <a:schemeClr val="dk1"/>
              </a:solidFill>
              <a:latin typeface="Didact Gothic"/>
              <a:ea typeface="Didact Gothic"/>
              <a:cs typeface="Didact Gothic"/>
              <a:sym typeface="Didact Gothic"/>
            </a:endParaRPr>
          </a:p>
          <a:p>
            <a:pPr marL="457200" lvl="0" indent="-304800" algn="l" rtl="0">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Con el comando </a:t>
            </a:r>
            <a:r>
              <a:rPr lang="es" sz="1200" i="1">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agregamos al</a:t>
            </a:r>
            <a:r>
              <a:rPr lang="es" sz="1200" b="1">
                <a:solidFill>
                  <a:schemeClr val="dk1"/>
                </a:solidFill>
                <a:latin typeface="Didact Gothic"/>
                <a:ea typeface="Didact Gothic"/>
                <a:cs typeface="Didact Gothic"/>
                <a:sym typeface="Didact Gothic"/>
              </a:rPr>
              <a:t> Staging Area</a:t>
            </a:r>
            <a:endParaRPr sz="1200" b="1">
              <a:solidFill>
                <a:schemeClr val="dk1"/>
              </a:solidFill>
              <a:latin typeface="Didact Gothic"/>
              <a:ea typeface="Didact Gothic"/>
              <a:cs typeface="Didact Gothic"/>
              <a:sym typeface="Didact Gothic"/>
            </a:endParaRPr>
          </a:p>
          <a:p>
            <a:pPr marL="457200" lvl="0" indent="-304800" algn="l" rtl="0">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Y como ultimo enviamos a nuestro repositorio </a:t>
            </a:r>
            <a:r>
              <a:rPr lang="es" sz="1200" b="1">
                <a:solidFill>
                  <a:schemeClr val="dk1"/>
                </a:solidFill>
                <a:latin typeface="Didact Gothic"/>
                <a:ea typeface="Didact Gothic"/>
                <a:cs typeface="Didact Gothic"/>
                <a:sym typeface="Didact Gothic"/>
              </a:rPr>
              <a:t>Git Directory </a:t>
            </a:r>
            <a:r>
              <a:rPr lang="es" sz="1200">
                <a:solidFill>
                  <a:schemeClr val="dk1"/>
                </a:solidFill>
                <a:latin typeface="Didact Gothic"/>
                <a:ea typeface="Didact Gothic"/>
                <a:cs typeface="Didact Gothic"/>
                <a:sym typeface="Didact Gothic"/>
              </a:rPr>
              <a:t>el archivo </a:t>
            </a:r>
            <a:r>
              <a:rPr lang="es" sz="1200" i="1">
                <a:solidFill>
                  <a:schemeClr val="dk1"/>
                </a:solidFill>
                <a:latin typeface="Didact Gothic"/>
                <a:ea typeface="Didact Gothic"/>
                <a:cs typeface="Didact Gothic"/>
                <a:sym typeface="Didact Gothic"/>
              </a:rPr>
              <a:t>index.html </a:t>
            </a:r>
            <a:r>
              <a:rPr lang="es" sz="1200">
                <a:solidFill>
                  <a:schemeClr val="dk1"/>
                </a:solidFill>
                <a:latin typeface="Didact Gothic"/>
                <a:ea typeface="Didact Gothic"/>
                <a:cs typeface="Didact Gothic"/>
                <a:sym typeface="Didact Gothic"/>
              </a:rPr>
              <a:t>con el comando </a:t>
            </a:r>
            <a:r>
              <a:rPr lang="es" sz="1200" i="1">
                <a:solidFill>
                  <a:schemeClr val="dk1"/>
                </a:solidFill>
                <a:latin typeface="Didact Gothic"/>
                <a:ea typeface="Didact Gothic"/>
                <a:cs typeface="Didact Gothic"/>
                <a:sym typeface="Didact Gothic"/>
              </a:rPr>
              <a:t>commit -m</a:t>
            </a:r>
            <a:r>
              <a:rPr lang="es"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latin typeface="Didact Gothic"/>
              <a:ea typeface="Didact Gothic"/>
              <a:cs typeface="Didact Gothic"/>
              <a:sym typeface="Didact Gothic"/>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latin typeface="Didact Gothic"/>
              <a:ea typeface="Didact Gothic"/>
              <a:cs typeface="Didact Gothic"/>
              <a:sym typeface="Didact Gothic"/>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latin typeface="Didact Gothic"/>
              <a:ea typeface="Didact Gothic"/>
              <a:cs typeface="Didact Gothic"/>
              <a:sym typeface="Didact Gothic"/>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3fe25858ac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3fe25858ac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3fe25858ac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13fe25858ac_0_4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 medio de este comando </a:t>
            </a:r>
            <a:r>
              <a:rPr lang="es" b="1">
                <a:solidFill>
                  <a:schemeClr val="dk1"/>
                </a:solidFill>
                <a:latin typeface="DM Sans"/>
                <a:ea typeface="DM Sans"/>
                <a:cs typeface="DM Sans"/>
                <a:sym typeface="DM Sans"/>
              </a:rPr>
              <a:t>veremos la historia de nuestro proyecto</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Utilizando</a:t>
            </a:r>
            <a:r>
              <a:rPr lang="es" i="1">
                <a:solidFill>
                  <a:schemeClr val="dk1"/>
                </a:solidFill>
                <a:latin typeface="DM Sans"/>
                <a:ea typeface="DM Sans"/>
                <a:cs typeface="DM Sans"/>
                <a:sym typeface="DM Sans"/>
              </a:rPr>
              <a:t> git log</a:t>
            </a:r>
            <a:r>
              <a:rPr lang="es">
                <a:solidFill>
                  <a:schemeClr val="dk1"/>
                </a:solidFill>
                <a:latin typeface="DM Sans"/>
                <a:ea typeface="DM Sans"/>
                <a:cs typeface="DM Sans"/>
                <a:sym typeface="DM Sans"/>
              </a:rPr>
              <a:t> podrás ver los codigos hexadecimales que crea Sha-1, el autor y la fecha en la que se envió ese commit.</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fe25858ac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13fe25858ac_0_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3fe25858ac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3fe25858ac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Hemos estado sobre "Master" (la rama principal de nuestro proyecto), podríamos crear ramas para que otros desarrolladores del equipo trabajen sobre el proyecto en nuevas funcionalidades.</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3fe25858ac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13fe25858ac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3fe25858ac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13fe25858ac_0_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3fe25858ac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g13fe25858ac_0_5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3fe25858ac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13fe25858ac_0_5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3fe25858ac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13fe25858ac_0_5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fe25858ac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g13fe25858ac_0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3fe25858ac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13fe25858ac_0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3fe25858ac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13fe25858ac_0_6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3fe25858ac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3fe25858ac_0_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podemos ver estamos ahora sobre el commit seleccionado (el HEAD está ahora) y podríamos sacar una nueva rama desde ahi, lo que hicimos fue movernos en el tiempo para posicionarnos sobre ese commit pasado.</a:t>
            </a:r>
            <a:endParaRPr>
              <a:solidFill>
                <a:schemeClr val="dk1"/>
              </a:solidFill>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3fe25858ac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13fe25858ac_0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podemos ver estamos ahora sobre el commit seleccionado (el HEAD está ahora) y podríamos sacar una nueva rama desde ahi, lo que hicimos fue movernos en el tiempo para posicionarnos sobre ese commit pasado.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3fe25858ac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g13fe25858ac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Existen muchos sistemas de control de Versiones. Git es uno de ellos y el más aceptado por la comunidad de desarrolladores.</a:t>
            </a:r>
            <a:endParaRPr sz="1200">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3fe25858ac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13fe25858ac_0_6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Una vez trabajado en diferentes ramas deberíamos de mezclar las ramas. Lo primero que debemos hacer para mezclar ramas es pararse sobre la rama master y desde alli usar el comando </a:t>
            </a:r>
            <a:r>
              <a:rPr lang="es" i="1">
                <a:solidFill>
                  <a:schemeClr val="dk1"/>
                </a:solidFill>
                <a:latin typeface="DM Sans"/>
                <a:ea typeface="DM Sans"/>
                <a:cs typeface="DM Sans"/>
                <a:sym typeface="DM Sans"/>
              </a:rPr>
              <a:t>git merge [rama a fundir con el master]</a:t>
            </a:r>
            <a:endParaRPr i="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fe25858ac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3fe25858ac_0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3fe25858ac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0" name="Google Shape;790;g13fe25858ac_0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Existen muchos sistemas de control de Versiones. Git es uno de ellos y el más aceptado por la comunidad de desarrolladores.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3fe4cee749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3fe4cee74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3fe25858ac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13fe25858ac_0_7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3fe25858ac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g13fe25858ac_0_7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5" name="Google Shape;815;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1" name="Google Shape;831;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i="1">
                <a:solidFill>
                  <a:schemeClr val="dk1"/>
                </a:solidFill>
                <a:latin typeface="DM Sans"/>
                <a:ea typeface="DM Sans"/>
                <a:cs typeface="DM Sans"/>
                <a:sym typeface="DM Sans"/>
              </a:rPr>
              <a:t>Nota:</a:t>
            </a:r>
            <a:r>
              <a:rPr lang="es" i="1">
                <a:solidFill>
                  <a:schemeClr val="dk1"/>
                </a:solidFill>
                <a:latin typeface="DM Sans"/>
                <a:ea typeface="DM Sans"/>
                <a:cs typeface="DM Sans"/>
                <a:sym typeface="DM Sans"/>
              </a:rPr>
              <a:t> toda la información de esta unidad la puedes encontrar en más detalle en la página oficial de Git : </a:t>
            </a:r>
            <a:r>
              <a:rPr lang="es" i="1" u="sng">
                <a:solidFill>
                  <a:srgbClr val="1155CC"/>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https://git-scm.com/book/es/v1</a:t>
            </a:r>
            <a:r>
              <a:rPr lang="es" i="1" u="sng">
                <a:solidFill>
                  <a:srgbClr val="1155CC"/>
                </a:solidFill>
                <a:latin typeface="Helvetica Neue Light"/>
                <a:ea typeface="Helvetica Neue Light"/>
                <a:cs typeface="Helvetica Neue Light"/>
                <a:sym typeface="Helvetica Neue Light"/>
                <a:hlinkClick r:id="rId3">
                  <a:extLst>
                    <a:ext uri="{A12FA001-AC4F-418D-AE19-62706E023703}">
                      <ahyp:hlinkClr xmlns:ahyp="http://schemas.microsoft.com/office/drawing/2018/hyperlinkcolor" val="tx"/>
                    </a:ext>
                  </a:extLst>
                </a:hlinkClick>
              </a:rPr>
              <a:t>/</a:t>
            </a:r>
            <a:r>
              <a:rPr lang="es" i="1">
                <a:solidFill>
                  <a:schemeClr val="dk1"/>
                </a:solidFill>
                <a:latin typeface="Helvetica Neue Light"/>
                <a:ea typeface="Helvetica Neue Light"/>
                <a:cs typeface="Helvetica Neue Light"/>
                <a:sym typeface="Helvetica Neue Light"/>
              </a:rPr>
              <a:t> </a:t>
            </a:r>
            <a:br>
              <a:rPr lang="es" sz="1300">
                <a:solidFill>
                  <a:schemeClr val="dk1"/>
                </a:solidFill>
                <a:latin typeface="Helvetica Neue Light"/>
                <a:ea typeface="Helvetica Neue Light"/>
                <a:cs typeface="Helvetica Neue Light"/>
                <a:sym typeface="Helvetica Neue Light"/>
              </a:rPr>
            </a:b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3fc4f276e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13fc4f276e1_1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30"/>
        <p:cNvGrpSpPr/>
        <p:nvPr/>
      </p:nvGrpSpPr>
      <p:grpSpPr>
        <a:xfrm>
          <a:off x="0" y="0"/>
          <a:ext cx="0" cy="0"/>
          <a:chOff x="0" y="0"/>
          <a:chExt cx="0" cy="0"/>
        </a:xfrm>
      </p:grpSpPr>
      <p:sp>
        <p:nvSpPr>
          <p:cNvPr id="31" name="Google Shape;31;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2" name="Google Shape;32;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3" name="Google Shape;33;p12"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 name="Google Shape;4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4" name="Google Shape;4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8" name="Google Shape;4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2" name="Google Shape;52;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3" name="Google Shape;5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9" name="Google Shape;59;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 name="Google Shape;6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3" name="Google Shape;6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7" name="Google Shape;67;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8" name="Google Shape;68;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9" name="Google Shape;6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72" name="Google Shape;7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sp>
        <p:nvSpPr>
          <p:cNvPr id="74" name="Google Shape;74;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76" name="Google Shape;7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Slide">
  <p:cSld name="OBJECT_1">
    <p:bg>
      <p:bgPr>
        <a:solidFill>
          <a:schemeClr val="lt1"/>
        </a:solidFill>
        <a:effectLst/>
      </p:bgPr>
    </p:bg>
    <p:spTree>
      <p:nvGrpSpPr>
        <p:cNvPr id="1" name="Shape 79"/>
        <p:cNvGrpSpPr/>
        <p:nvPr/>
      </p:nvGrpSpPr>
      <p:grpSpPr>
        <a:xfrm>
          <a:off x="0" y="0"/>
          <a:ext cx="0" cy="0"/>
          <a:chOff x="0" y="0"/>
          <a:chExt cx="0" cy="0"/>
        </a:xfrm>
      </p:grpSpPr>
      <p:pic>
        <p:nvPicPr>
          <p:cNvPr id="80" name="Google Shape;80;p25"/>
          <p:cNvPicPr preferRelativeResize="0"/>
          <p:nvPr/>
        </p:nvPicPr>
        <p:blipFill rotWithShape="1">
          <a:blip r:embed="rId2">
            <a:alphaModFix/>
          </a:blip>
          <a:srcRect/>
          <a:stretch/>
        </p:blipFill>
        <p:spPr>
          <a:xfrm>
            <a:off x="0" y="0"/>
            <a:ext cx="9144002" cy="5141975"/>
          </a:xfrm>
          <a:prstGeom prst="rect">
            <a:avLst/>
          </a:prstGeom>
          <a:noFill/>
          <a:ln>
            <a:noFill/>
          </a:ln>
        </p:spPr>
      </p:pic>
      <p:sp>
        <p:nvSpPr>
          <p:cNvPr id="81" name="Google Shape;81;p25"/>
          <p:cNvSpPr txBox="1">
            <a:spLocks noGrp="1"/>
          </p:cNvSpPr>
          <p:nvPr>
            <p:ph type="ctrTitle"/>
          </p:nvPr>
        </p:nvSpPr>
        <p:spPr>
          <a:xfrm>
            <a:off x="1513682" y="2730701"/>
            <a:ext cx="6116700" cy="646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4200" b="0" i="1">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25"/>
          <p:cNvSpPr txBox="1">
            <a:spLocks noGrp="1"/>
          </p:cNvSpPr>
          <p:nvPr>
            <p:ph type="subTitle" idx="1"/>
          </p:nvPr>
        </p:nvSpPr>
        <p:spPr>
          <a:xfrm>
            <a:off x="1513682" y="2730701"/>
            <a:ext cx="6116700" cy="646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800"/>
              <a:buNone/>
              <a:defRPr sz="4200" b="0" i="1">
                <a:solidFill>
                  <a:schemeClr val="dk1"/>
                </a:solidFill>
                <a:latin typeface="Anton"/>
                <a:ea typeface="Anton"/>
                <a:cs typeface="Anton"/>
                <a:sym typeface="Anton"/>
              </a:defRPr>
            </a:lvl1pPr>
            <a:lvl2pPr lvl="1" algn="l" rtl="0">
              <a:spcBef>
                <a:spcPts val="1200"/>
              </a:spcBef>
              <a:spcAft>
                <a:spcPts val="0"/>
              </a:spcAft>
              <a:buSzPts val="1400"/>
              <a:buNone/>
              <a:defRPr/>
            </a:lvl2pPr>
            <a:lvl3pPr lvl="2" algn="l" rtl="0">
              <a:spcBef>
                <a:spcPts val="1200"/>
              </a:spcBef>
              <a:spcAft>
                <a:spcPts val="0"/>
              </a:spcAft>
              <a:buSzPts val="1400"/>
              <a:buNone/>
              <a:defRPr/>
            </a:lvl3pPr>
            <a:lvl4pPr lvl="3" algn="l" rtl="0">
              <a:spcBef>
                <a:spcPts val="1200"/>
              </a:spcBef>
              <a:spcAft>
                <a:spcPts val="0"/>
              </a:spcAft>
              <a:buSzPts val="1400"/>
              <a:buNone/>
              <a:defRPr/>
            </a:lvl4pPr>
            <a:lvl5pPr lvl="4" algn="l" rtl="0">
              <a:spcBef>
                <a:spcPts val="1200"/>
              </a:spcBef>
              <a:spcAft>
                <a:spcPts val="0"/>
              </a:spcAft>
              <a:buSzPts val="1400"/>
              <a:buNone/>
              <a:defRPr/>
            </a:lvl5pPr>
            <a:lvl6pPr lvl="5" algn="l" rtl="0">
              <a:spcBef>
                <a:spcPts val="1200"/>
              </a:spcBef>
              <a:spcAft>
                <a:spcPts val="0"/>
              </a:spcAft>
              <a:buSzPts val="1400"/>
              <a:buNone/>
              <a:defRPr/>
            </a:lvl6pPr>
            <a:lvl7pPr lvl="6" algn="l" rtl="0">
              <a:spcBef>
                <a:spcPts val="1200"/>
              </a:spcBef>
              <a:spcAft>
                <a:spcPts val="0"/>
              </a:spcAft>
              <a:buSzPts val="1400"/>
              <a:buNone/>
              <a:defRPr/>
            </a:lvl7pPr>
            <a:lvl8pPr lvl="7" algn="l" rtl="0">
              <a:spcBef>
                <a:spcPts val="1200"/>
              </a:spcBef>
              <a:spcAft>
                <a:spcPts val="0"/>
              </a:spcAft>
              <a:buSzPts val="1400"/>
              <a:buNone/>
              <a:defRPr/>
            </a:lvl8pPr>
            <a:lvl9pPr lvl="8" algn="l" rtl="0">
              <a:spcBef>
                <a:spcPts val="1200"/>
              </a:spcBef>
              <a:spcAft>
                <a:spcPts val="1200"/>
              </a:spcAft>
              <a:buSzPts val="1400"/>
              <a:buNone/>
              <a:defRPr/>
            </a:lvl9pPr>
          </a:lstStyle>
          <a:p>
            <a:endParaRPr/>
          </a:p>
        </p:txBody>
      </p:sp>
      <p:sp>
        <p:nvSpPr>
          <p:cNvPr id="83" name="Google Shape;83;p2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2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5" name="Google Shape;85;p25"/>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lnSpc>
                <a:spcPct val="100000"/>
              </a:lnSpc>
              <a:spcBef>
                <a:spcPts val="0"/>
              </a:spcBef>
              <a:spcAft>
                <a:spcPts val="0"/>
              </a:spcAft>
              <a:buNone/>
              <a:defRPr>
                <a:solidFill>
                  <a:srgbClr val="888888"/>
                </a:solidFill>
              </a:defRPr>
            </a:lvl1pPr>
            <a:lvl2pPr marL="0" lvl="1" indent="0" algn="r" rtl="0">
              <a:lnSpc>
                <a:spcPct val="100000"/>
              </a:lnSpc>
              <a:spcBef>
                <a:spcPts val="0"/>
              </a:spcBef>
              <a:spcAft>
                <a:spcPts val="0"/>
              </a:spcAft>
              <a:buNone/>
              <a:defRPr>
                <a:solidFill>
                  <a:srgbClr val="888888"/>
                </a:solidFill>
              </a:defRPr>
            </a:lvl2pPr>
            <a:lvl3pPr marL="0" lvl="2" indent="0" algn="r" rtl="0">
              <a:lnSpc>
                <a:spcPct val="100000"/>
              </a:lnSpc>
              <a:spcBef>
                <a:spcPts val="0"/>
              </a:spcBef>
              <a:spcAft>
                <a:spcPts val="0"/>
              </a:spcAft>
              <a:buNone/>
              <a:defRPr>
                <a:solidFill>
                  <a:srgbClr val="888888"/>
                </a:solidFill>
              </a:defRPr>
            </a:lvl3pPr>
            <a:lvl4pPr marL="0" lvl="3" indent="0" algn="r" rtl="0">
              <a:lnSpc>
                <a:spcPct val="100000"/>
              </a:lnSpc>
              <a:spcBef>
                <a:spcPts val="0"/>
              </a:spcBef>
              <a:spcAft>
                <a:spcPts val="0"/>
              </a:spcAft>
              <a:buNone/>
              <a:defRPr>
                <a:solidFill>
                  <a:srgbClr val="888888"/>
                </a:solidFill>
              </a:defRPr>
            </a:lvl4pPr>
            <a:lvl5pPr marL="0" lvl="4" indent="0" algn="r" rtl="0">
              <a:lnSpc>
                <a:spcPct val="100000"/>
              </a:lnSpc>
              <a:spcBef>
                <a:spcPts val="0"/>
              </a:spcBef>
              <a:spcAft>
                <a:spcPts val="0"/>
              </a:spcAft>
              <a:buNone/>
              <a:defRPr>
                <a:solidFill>
                  <a:srgbClr val="888888"/>
                </a:solidFill>
              </a:defRPr>
            </a:lvl5pPr>
            <a:lvl6pPr marL="0" lvl="5" indent="0" algn="r" rtl="0">
              <a:lnSpc>
                <a:spcPct val="100000"/>
              </a:lnSpc>
              <a:spcBef>
                <a:spcPts val="0"/>
              </a:spcBef>
              <a:spcAft>
                <a:spcPts val="0"/>
              </a:spcAft>
              <a:buNone/>
              <a:defRPr>
                <a:solidFill>
                  <a:srgbClr val="888888"/>
                </a:solidFill>
              </a:defRPr>
            </a:lvl6pPr>
            <a:lvl7pPr marL="0" lvl="6" indent="0" algn="r" rtl="0">
              <a:lnSpc>
                <a:spcPct val="100000"/>
              </a:lnSpc>
              <a:spcBef>
                <a:spcPts val="0"/>
              </a:spcBef>
              <a:spcAft>
                <a:spcPts val="0"/>
              </a:spcAft>
              <a:buNone/>
              <a:defRPr>
                <a:solidFill>
                  <a:srgbClr val="888888"/>
                </a:solidFill>
              </a:defRPr>
            </a:lvl7pPr>
            <a:lvl8pPr marL="0" lvl="7" indent="0" algn="r" rtl="0">
              <a:lnSpc>
                <a:spcPct val="100000"/>
              </a:lnSpc>
              <a:spcBef>
                <a:spcPts val="0"/>
              </a:spcBef>
              <a:spcAft>
                <a:spcPts val="0"/>
              </a:spcAft>
              <a:buNone/>
              <a:defRPr>
                <a:solidFill>
                  <a:srgbClr val="888888"/>
                </a:solidFill>
              </a:defRPr>
            </a:lvl8pPr>
            <a:lvl9pPr marL="0" lvl="8" indent="0" algn="r" rtl="0">
              <a:lnSpc>
                <a:spcPct val="100000"/>
              </a:lnSpc>
              <a:spcBef>
                <a:spcPts val="0"/>
              </a:spcBef>
              <a:spcAft>
                <a:spcPts val="0"/>
              </a:spcAft>
              <a:buNone/>
              <a:defRPr>
                <a:solidFill>
                  <a:srgbClr val="888888"/>
                </a:solidFill>
              </a:defRPr>
            </a:lvl9pPr>
          </a:lstStyle>
          <a:p>
            <a:pPr marL="0" lvl="0" indent="0" algn="r" rtl="0">
              <a:spcBef>
                <a:spcPts val="0"/>
              </a:spcBef>
              <a:spcAft>
                <a:spcPts val="0"/>
              </a:spcAft>
              <a:buNone/>
            </a:pPr>
            <a:fld id="{00000000-1234-1234-1234-123412341234}" type="slidenum">
              <a:rPr lang="es"/>
              <a:t>‹Nº›</a:t>
            </a:fld>
            <a:endParaRPr sz="1400" b="0" i="0" u="none" strike="noStrike" cap="none">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86"/>
        <p:cNvGrpSpPr/>
        <p:nvPr/>
      </p:nvGrpSpPr>
      <p:grpSpPr>
        <a:xfrm>
          <a:off x="0" y="0"/>
          <a:ext cx="0" cy="0"/>
          <a:chOff x="0" y="0"/>
          <a:chExt cx="0" cy="0"/>
        </a:xfrm>
      </p:grpSpPr>
      <p:pic>
        <p:nvPicPr>
          <p:cNvPr id="87" name="Google Shape;87;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2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90"/>
        <p:cNvGrpSpPr/>
        <p:nvPr/>
      </p:nvGrpSpPr>
      <p:grpSpPr>
        <a:xfrm>
          <a:off x="0" y="0"/>
          <a:ext cx="0" cy="0"/>
          <a:chOff x="0" y="0"/>
          <a:chExt cx="0" cy="0"/>
        </a:xfrm>
      </p:grpSpPr>
      <p:pic>
        <p:nvPicPr>
          <p:cNvPr id="91" name="Google Shape;91;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94"/>
        <p:cNvGrpSpPr/>
        <p:nvPr/>
      </p:nvGrpSpPr>
      <p:grpSpPr>
        <a:xfrm>
          <a:off x="0" y="0"/>
          <a:ext cx="0" cy="0"/>
          <a:chOff x="0" y="0"/>
          <a:chExt cx="0" cy="0"/>
        </a:xfrm>
      </p:grpSpPr>
      <p:pic>
        <p:nvPicPr>
          <p:cNvPr id="95" name="Google Shape;95;p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98"/>
        <p:cNvGrpSpPr/>
        <p:nvPr/>
      </p:nvGrpSpPr>
      <p:grpSpPr>
        <a:xfrm>
          <a:off x="0" y="0"/>
          <a:ext cx="0" cy="0"/>
          <a:chOff x="0" y="0"/>
          <a:chExt cx="0" cy="0"/>
        </a:xfrm>
      </p:grpSpPr>
      <p:pic>
        <p:nvPicPr>
          <p:cNvPr id="99" name="Google Shape;99;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4"/>
        <p:cNvGrpSpPr/>
        <p:nvPr/>
      </p:nvGrpSpPr>
      <p:grpSpPr>
        <a:xfrm>
          <a:off x="0" y="0"/>
          <a:ext cx="0" cy="0"/>
          <a:chOff x="0" y="0"/>
          <a:chExt cx="0" cy="0"/>
        </a:xfrm>
      </p:grpSpPr>
      <p:sp>
        <p:nvSpPr>
          <p:cNvPr id="35" name="Google Shape;3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6" name="Google Shape;3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37" name="Google Shape;3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hyperlink" Target="https://git-scm.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hyperlink" Target="https://git-scm.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image" Target="../media/image15.png"/><Relationship Id="rId7" Type="http://schemas.openxmlformats.org/officeDocument/2006/relationships/slide" Target="slide44.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40.xml"/><Relationship Id="rId5" Type="http://schemas.openxmlformats.org/officeDocument/2006/relationships/slide" Target="slide7.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3.gif"/></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hyperlink" Target="https://git-scm.com/book/es/v1/Fundamentos-de-Git-Viendo-el-hist%C3%B3rico-de-confirmaciones" TargetMode="Externa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view.genial.ly/61a7993f3ef3cf0dac4e4b9c/interactive-content-faqs-desarrollo-web" TargetMode="External"/><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hyperlink" Target="https://git-scm.com/book/es/v1/"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3"/>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3"/>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 va a ser</a:t>
            </a:r>
            <a:endParaRPr sz="4000" b="1" i="0" u="none" strike="noStrike" cap="none">
              <a:solidFill>
                <a:srgbClr val="DEFC52"/>
              </a:solidFill>
              <a:latin typeface="DM Sans"/>
              <a:ea typeface="DM Sans"/>
              <a:cs typeface="DM Sans"/>
              <a:sym typeface="DM Sans"/>
            </a:endParaRPr>
          </a:p>
        </p:txBody>
      </p:sp>
      <p:sp>
        <p:nvSpPr>
          <p:cNvPr id="106" name="Google Shape;106;p33"/>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grabada</a:t>
            </a:r>
            <a:endParaRPr sz="4000" b="1" i="0" u="none" strike="noStrike" cap="none">
              <a:solidFill>
                <a:srgbClr val="EAFF6A"/>
              </a:solidFill>
              <a:latin typeface="DM Sans"/>
              <a:ea typeface="DM Sans"/>
              <a:cs typeface="DM Sans"/>
              <a:sym typeface="DM Sans"/>
            </a:endParaRPr>
          </a:p>
        </p:txBody>
      </p:sp>
      <p:sp>
        <p:nvSpPr>
          <p:cNvPr id="107" name="Google Shape;107;p33"/>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3"/>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3"/>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¿Qué es GIT?</a:t>
            </a:r>
            <a:endParaRPr sz="3500" b="1" i="0" u="none" strike="noStrike" cap="none">
              <a:solidFill>
                <a:schemeClr val="lt1"/>
              </a:solidFill>
              <a:latin typeface="DM Sans"/>
              <a:ea typeface="DM Sans"/>
              <a:cs typeface="DM Sans"/>
              <a:sym typeface="DM Sans"/>
            </a:endParaRPr>
          </a:p>
        </p:txBody>
      </p:sp>
      <p:sp>
        <p:nvSpPr>
          <p:cNvPr id="223" name="Google Shape;223;p43"/>
          <p:cNvSpPr txBox="1"/>
          <p:nvPr/>
        </p:nvSpPr>
        <p:spPr>
          <a:xfrm>
            <a:off x="5949025" y="2037900"/>
            <a:ext cx="2166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GIT, podemos ir a versiones anteriores, muy útil para errores, y para la organización.</a:t>
            </a:r>
            <a:endParaRPr sz="1350" b="0" i="0" u="none" strike="noStrike" cap="none">
              <a:solidFill>
                <a:srgbClr val="000000"/>
              </a:solidFill>
              <a:latin typeface="DM Sans"/>
              <a:ea typeface="DM Sans"/>
              <a:cs typeface="DM Sans"/>
              <a:sym typeface="DM Sans"/>
            </a:endParaRPr>
          </a:p>
        </p:txBody>
      </p:sp>
      <p:pic>
        <p:nvPicPr>
          <p:cNvPr id="224" name="Google Shape;224;p43"/>
          <p:cNvPicPr preferRelativeResize="0"/>
          <p:nvPr/>
        </p:nvPicPr>
        <p:blipFill rotWithShape="1">
          <a:blip r:embed="rId3">
            <a:alphaModFix/>
          </a:blip>
          <a:srcRect/>
          <a:stretch/>
        </p:blipFill>
        <p:spPr>
          <a:xfrm>
            <a:off x="869125" y="1775050"/>
            <a:ext cx="4939726" cy="177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GIT los 3 estados</a:t>
            </a:r>
            <a:endParaRPr sz="4000" b="1" i="0" u="none" strike="noStrike" cap="none">
              <a:solidFill>
                <a:schemeClr val="dk1"/>
              </a:solidFill>
              <a:latin typeface="DM Sans"/>
              <a:ea typeface="DM Sans"/>
              <a:cs typeface="DM Sans"/>
              <a:sym typeface="DM Sans"/>
            </a:endParaRPr>
          </a:p>
        </p:txBody>
      </p:sp>
      <p:sp>
        <p:nvSpPr>
          <p:cNvPr id="230" name="Google Shape;230;p44"/>
          <p:cNvSpPr txBox="1"/>
          <p:nvPr/>
        </p:nvSpPr>
        <p:spPr>
          <a:xfrm>
            <a:off x="473350" y="1908175"/>
            <a:ext cx="3834600" cy="226212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dirty="0">
                <a:highlight>
                  <a:schemeClr val="accent6"/>
                </a:highlight>
                <a:latin typeface="DM Sans"/>
                <a:ea typeface="DM Sans"/>
                <a:cs typeface="DM Sans"/>
                <a:sym typeface="DM Sans"/>
              </a:rPr>
              <a:t>👉1er estado (el que trabajamos)</a:t>
            </a:r>
            <a:endParaRPr sz="1350" dirty="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solidFill>
                  <a:schemeClr val="dk1"/>
                </a:solidFill>
                <a:highlight>
                  <a:schemeClr val="accent6"/>
                </a:highlight>
                <a:latin typeface="DM Sans"/>
                <a:ea typeface="DM Sans"/>
                <a:cs typeface="DM Sans"/>
                <a:sym typeface="DM Sans"/>
              </a:rPr>
              <a:t>👉</a:t>
            </a:r>
            <a:r>
              <a:rPr lang="es" sz="1350" dirty="0">
                <a:highlight>
                  <a:schemeClr val="accent6"/>
                </a:highlight>
                <a:latin typeface="DM Sans"/>
                <a:ea typeface="DM Sans"/>
                <a:cs typeface="DM Sans"/>
                <a:sym typeface="DM Sans"/>
              </a:rPr>
              <a:t>2do estado (archivos listos)</a:t>
            </a:r>
            <a:endParaRPr sz="1350" dirty="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highlight>
                  <a:schemeClr val="accent6"/>
                </a:highlight>
                <a:latin typeface="DM Sans"/>
                <a:ea typeface="DM Sans"/>
                <a:cs typeface="DM Sans"/>
                <a:sym typeface="DM Sans"/>
              </a:rPr>
              <a:t>“agregamos los archivos”.</a:t>
            </a:r>
            <a:endParaRPr sz="1350" dirty="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solidFill>
                  <a:schemeClr val="dk1"/>
                </a:solidFill>
                <a:highlight>
                  <a:schemeClr val="accent6"/>
                </a:highlight>
                <a:latin typeface="DM Sans"/>
                <a:ea typeface="DM Sans"/>
                <a:cs typeface="DM Sans"/>
                <a:sym typeface="DM Sans"/>
              </a:rPr>
              <a:t>👉</a:t>
            </a:r>
            <a:r>
              <a:rPr lang="es" sz="1350" dirty="0">
                <a:highlight>
                  <a:schemeClr val="accent6"/>
                </a:highlight>
                <a:latin typeface="DM Sans"/>
                <a:ea typeface="DM Sans"/>
                <a:cs typeface="DM Sans"/>
                <a:sym typeface="DM Sans"/>
              </a:rPr>
              <a:t>3er estado </a:t>
            </a:r>
            <a:r>
              <a:rPr lang="es-ES" sz="1350" dirty="0">
                <a:highlight>
                  <a:schemeClr val="accent6"/>
                </a:highlight>
                <a:latin typeface="DM Sans"/>
                <a:ea typeface="DM Sans"/>
                <a:cs typeface="DM Sans"/>
                <a:sym typeface="DM Sans"/>
              </a:rPr>
              <a:t>Se genera una versión del proyecto.</a:t>
            </a:r>
            <a:endParaRPr sz="1350" dirty="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pic>
        <p:nvPicPr>
          <p:cNvPr id="231" name="Google Shape;231;p44"/>
          <p:cNvPicPr preferRelativeResize="0"/>
          <p:nvPr/>
        </p:nvPicPr>
        <p:blipFill rotWithShape="1">
          <a:blip r:embed="rId3">
            <a:alphaModFix/>
          </a:blip>
          <a:srcRect/>
          <a:stretch/>
        </p:blipFill>
        <p:spPr>
          <a:xfrm>
            <a:off x="4307950" y="1496868"/>
            <a:ext cx="4287725" cy="28658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5"/>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5"/>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¿Qué es GIT?</a:t>
            </a:r>
            <a:endParaRPr sz="3500" b="1" i="0" u="none" strike="noStrike" cap="none">
              <a:solidFill>
                <a:schemeClr val="lt1"/>
              </a:solidFill>
              <a:latin typeface="DM Sans"/>
              <a:ea typeface="DM Sans"/>
              <a:cs typeface="DM Sans"/>
              <a:sym typeface="DM Sans"/>
            </a:endParaRPr>
          </a:p>
        </p:txBody>
      </p:sp>
      <p:pic>
        <p:nvPicPr>
          <p:cNvPr id="238" name="Google Shape;238;p45"/>
          <p:cNvPicPr preferRelativeResize="0"/>
          <p:nvPr/>
        </p:nvPicPr>
        <p:blipFill rotWithShape="1">
          <a:blip r:embed="rId3">
            <a:alphaModFix/>
          </a:blip>
          <a:srcRect/>
          <a:stretch/>
        </p:blipFill>
        <p:spPr>
          <a:xfrm>
            <a:off x="2081462" y="1322304"/>
            <a:ext cx="4445669" cy="2023358"/>
          </a:xfrm>
          <a:prstGeom prst="rect">
            <a:avLst/>
          </a:prstGeom>
          <a:noFill/>
          <a:ln>
            <a:noFill/>
          </a:ln>
        </p:spPr>
      </p:pic>
      <p:sp>
        <p:nvSpPr>
          <p:cNvPr id="3" name="Google Shape;244;p46">
            <a:extLst>
              <a:ext uri="{FF2B5EF4-FFF2-40B4-BE49-F238E27FC236}">
                <a16:creationId xmlns:a16="http://schemas.microsoft.com/office/drawing/2014/main" id="{EC5A2785-C31E-4FAC-D04F-CF948967B9CE}"/>
              </a:ext>
            </a:extLst>
          </p:cNvPr>
          <p:cNvSpPr txBox="1"/>
          <p:nvPr/>
        </p:nvSpPr>
        <p:spPr>
          <a:xfrm>
            <a:off x="852343" y="3377284"/>
            <a:ext cx="7268971" cy="1154132"/>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050" dirty="0">
                <a:latin typeface="DM Sans"/>
                <a:ea typeface="DM Sans"/>
                <a:cs typeface="DM Sans"/>
                <a:sym typeface="DM Sans"/>
              </a:rPr>
              <a:t>Git es uno de los sistemas de control de versiones más populares entre los desarrolladores. </a:t>
            </a:r>
            <a:endParaRPr sz="1050" dirty="0">
              <a:latin typeface="DM Sans"/>
              <a:ea typeface="DM Sans"/>
              <a:cs typeface="DM Sans"/>
              <a:sym typeface="DM Sans"/>
            </a:endParaRPr>
          </a:p>
          <a:p>
            <a:pPr marL="457200" marR="0" lvl="0" indent="0" algn="l" rtl="0">
              <a:lnSpc>
                <a:spcPct val="100000"/>
              </a:lnSpc>
              <a:spcBef>
                <a:spcPts val="0"/>
              </a:spcBef>
              <a:spcAft>
                <a:spcPts val="0"/>
              </a:spcAft>
              <a:buNone/>
            </a:pPr>
            <a:endParaRPr sz="10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050" dirty="0">
                <a:latin typeface="DM Sans"/>
                <a:ea typeface="DM Sans"/>
                <a:cs typeface="DM Sans"/>
                <a:sym typeface="DM Sans"/>
              </a:rPr>
              <a:t>Parte de su popularidad se la debe a </a:t>
            </a:r>
            <a:r>
              <a:rPr lang="es" sz="1100" b="1" dirty="0">
                <a:latin typeface="DM Sans"/>
                <a:ea typeface="DM Sans"/>
                <a:cs typeface="DM Sans"/>
                <a:sym typeface="DM Sans"/>
              </a:rPr>
              <a:t>GitHub</a:t>
            </a:r>
            <a:r>
              <a:rPr lang="es" sz="1050" dirty="0">
                <a:latin typeface="DM Sans"/>
                <a:ea typeface="DM Sans"/>
                <a:cs typeface="DM Sans"/>
                <a:sym typeface="DM Sans"/>
              </a:rPr>
              <a:t>, un excelente servicio de alojamiento de repositorios de software con este sistema</a:t>
            </a:r>
            <a:endParaRPr sz="1050" dirty="0">
              <a:latin typeface="DM Sans"/>
              <a:ea typeface="DM Sans"/>
              <a:cs typeface="DM Sans"/>
              <a:sym typeface="DM Sans"/>
            </a:endParaRPr>
          </a:p>
          <a:p>
            <a:pPr marL="0" marR="0" lvl="0" indent="0" algn="l" rtl="0">
              <a:lnSpc>
                <a:spcPct val="100000"/>
              </a:lnSpc>
              <a:spcBef>
                <a:spcPts val="0"/>
              </a:spcBef>
              <a:spcAft>
                <a:spcPts val="0"/>
              </a:spcAft>
              <a:buNone/>
            </a:pPr>
            <a:endParaRPr sz="1050" dirty="0">
              <a:latin typeface="DM Sans"/>
              <a:ea typeface="DM Sans"/>
              <a:cs typeface="DM Sans"/>
              <a:sym typeface="DM Sans"/>
            </a:endParaRPr>
          </a:p>
          <a:p>
            <a:pPr marL="0" marR="0" lvl="0" indent="0" algn="l" rtl="0">
              <a:lnSpc>
                <a:spcPct val="100000"/>
              </a:lnSpc>
              <a:spcBef>
                <a:spcPts val="0"/>
              </a:spcBef>
              <a:spcAft>
                <a:spcPts val="0"/>
              </a:spcAft>
              <a:buNone/>
            </a:pPr>
            <a:r>
              <a:rPr lang="es" sz="1050" dirty="0">
                <a:latin typeface="DM Sans"/>
                <a:ea typeface="DM Sans"/>
                <a:cs typeface="DM Sans"/>
                <a:sym typeface="DM Sans"/>
              </a:rPr>
              <a:t>¡Lo veremos la próxima clase!</a:t>
            </a:r>
            <a:endParaRPr sz="1050" dirty="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7"/>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Instalación y configuración de GIT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8"/>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8"/>
          <p:cNvSpPr txBox="1"/>
          <p:nvPr/>
        </p:nvSpPr>
        <p:spPr>
          <a:xfrm>
            <a:off x="580950" y="336400"/>
            <a:ext cx="8086800" cy="669600"/>
          </a:xfrm>
          <a:prstGeom prst="rect">
            <a:avLst/>
          </a:prstGeom>
          <a:noFill/>
          <a:ln>
            <a:noFill/>
          </a:ln>
        </p:spPr>
        <p:txBody>
          <a:bodyPr spcFirstLastPara="1" wrap="square" lIns="91425" tIns="91425" rIns="91425" bIns="91425" anchor="t" anchorCtr="0">
            <a:spAutoFit/>
          </a:bodyPr>
          <a:lstStyle/>
          <a:p>
            <a:pPr marL="457200" marR="0" lvl="0" indent="0" algn="l" rtl="0">
              <a:lnSpc>
                <a:spcPct val="90000"/>
              </a:lnSpc>
              <a:spcBef>
                <a:spcPts val="0"/>
              </a:spcBef>
              <a:spcAft>
                <a:spcPts val="0"/>
              </a:spcAft>
              <a:buNone/>
            </a:pPr>
            <a:r>
              <a:rPr lang="es" sz="3500" b="1">
                <a:solidFill>
                  <a:schemeClr val="lt1"/>
                </a:solidFill>
                <a:latin typeface="DM Sans"/>
                <a:ea typeface="DM Sans"/>
                <a:cs typeface="DM Sans"/>
                <a:sym typeface="DM Sans"/>
              </a:rPr>
              <a:t>Instalación y configuración de GIT</a:t>
            </a:r>
            <a:endParaRPr sz="3500" b="1" i="0" u="none" strike="noStrike" cap="none">
              <a:solidFill>
                <a:schemeClr val="lt1"/>
              </a:solidFill>
              <a:latin typeface="DM Sans"/>
              <a:ea typeface="DM Sans"/>
              <a:cs typeface="DM Sans"/>
              <a:sym typeface="DM Sans"/>
            </a:endParaRPr>
          </a:p>
        </p:txBody>
      </p:sp>
      <p:pic>
        <p:nvPicPr>
          <p:cNvPr id="257" name="Google Shape;257;p48"/>
          <p:cNvPicPr preferRelativeResize="0"/>
          <p:nvPr/>
        </p:nvPicPr>
        <p:blipFill>
          <a:blip r:embed="rId3">
            <a:alphaModFix/>
          </a:blip>
          <a:stretch>
            <a:fillRect/>
          </a:stretch>
        </p:blipFill>
        <p:spPr>
          <a:xfrm>
            <a:off x="1072750" y="1394887"/>
            <a:ext cx="4358874" cy="2905925"/>
          </a:xfrm>
          <a:prstGeom prst="rect">
            <a:avLst/>
          </a:prstGeom>
          <a:noFill/>
          <a:ln>
            <a:noFill/>
          </a:ln>
        </p:spPr>
      </p:pic>
      <p:sp>
        <p:nvSpPr>
          <p:cNvPr id="258" name="Google Shape;258;p48"/>
          <p:cNvSpPr txBox="1"/>
          <p:nvPr/>
        </p:nvSpPr>
        <p:spPr>
          <a:xfrm>
            <a:off x="5763704" y="1676834"/>
            <a:ext cx="2542162" cy="22775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b="1" dirty="0"/>
              <a:t>Lo primero es lo primero: tienes que instalarlo:</a:t>
            </a:r>
          </a:p>
          <a:p>
            <a:pPr marL="0" lvl="0" indent="0" algn="l" rtl="0">
              <a:spcBef>
                <a:spcPts val="0"/>
              </a:spcBef>
              <a:spcAft>
                <a:spcPts val="0"/>
              </a:spcAft>
              <a:buNone/>
            </a:pPr>
            <a:endParaRPr lang="es" sz="1600" b="1" dirty="0"/>
          </a:p>
          <a:p>
            <a:pPr marL="0" lvl="0" indent="0" algn="l" rtl="0">
              <a:spcBef>
                <a:spcPts val="0"/>
              </a:spcBef>
              <a:spcAft>
                <a:spcPts val="0"/>
              </a:spcAft>
              <a:buNone/>
            </a:pPr>
            <a:r>
              <a:rPr lang="es" sz="1600" b="1" dirty="0"/>
              <a:t>Desde la página</a:t>
            </a:r>
          </a:p>
          <a:p>
            <a:pPr algn="l"/>
            <a:br>
              <a:rPr lang="es-AR" sz="2000" b="0" i="0" u="sng" dirty="0">
                <a:solidFill>
                  <a:srgbClr val="8AB4F8"/>
                </a:solidFill>
                <a:effectLst/>
                <a:latin typeface="arial" panose="020B0604020202020204" pitchFamily="34" charset="0"/>
                <a:hlinkClick r:id="rId4"/>
              </a:rPr>
            </a:br>
            <a:r>
              <a:rPr lang="es-AR" sz="2000" b="0" i="0" u="sng" dirty="0">
                <a:solidFill>
                  <a:srgbClr val="BDC1C6"/>
                </a:solidFill>
                <a:effectLst/>
                <a:latin typeface="arial" panose="020B0604020202020204" pitchFamily="34" charset="0"/>
                <a:hlinkClick r:id="rId4"/>
              </a:rPr>
              <a:t>https://git-scm.com</a:t>
            </a:r>
            <a:endParaRPr lang="es-AR" sz="2000" b="0" i="0" u="sng" dirty="0">
              <a:solidFill>
                <a:srgbClr val="8AB4F8"/>
              </a:solidFill>
              <a:effectLst/>
              <a:latin typeface="arial" panose="020B0604020202020204" pitchFamily="34" charset="0"/>
              <a:hlinkClick r:id="rId4"/>
            </a:endParaRPr>
          </a:p>
          <a:p>
            <a:pPr marL="0" lvl="0" indent="0" algn="l" rtl="0">
              <a:spcBef>
                <a:spcPts val="0"/>
              </a:spcBef>
              <a:spcAft>
                <a:spcPts val="0"/>
              </a:spcAft>
              <a:buNone/>
            </a:pPr>
            <a:endParaRPr sz="16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9"/>
          <p:cNvSpPr/>
          <p:nvPr/>
        </p:nvSpPr>
        <p:spPr>
          <a:xfrm>
            <a:off x="647400" y="1662548"/>
            <a:ext cx="7849200" cy="2825231"/>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49"/>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Instalación de GIT (WINDOWS)</a:t>
            </a:r>
            <a:endParaRPr sz="3500" b="1" i="0" u="none" strike="noStrike" cap="none">
              <a:solidFill>
                <a:schemeClr val="lt1"/>
              </a:solidFill>
              <a:latin typeface="DM Sans"/>
              <a:ea typeface="DM Sans"/>
              <a:cs typeface="DM Sans"/>
              <a:sym typeface="DM Sans"/>
            </a:endParaRPr>
          </a:p>
        </p:txBody>
      </p:sp>
      <p:sp>
        <p:nvSpPr>
          <p:cNvPr id="265" name="Google Shape;265;p49"/>
          <p:cNvSpPr txBox="1"/>
          <p:nvPr/>
        </p:nvSpPr>
        <p:spPr>
          <a:xfrm>
            <a:off x="705149" y="1780595"/>
            <a:ext cx="7733700" cy="600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dirty="0">
                <a:latin typeface="DM Sans"/>
                <a:ea typeface="DM Sans"/>
                <a:cs typeface="DM Sans"/>
                <a:sym typeface="DM Sans"/>
              </a:rPr>
              <a:t>Puedes obtenerlo de varias maneras, las dos principales son instalarlo desde código fuente, o instalar un paquete existente para tu plataforma</a:t>
            </a:r>
            <a:endParaRPr sz="1350" dirty="0">
              <a:latin typeface="DM Sans"/>
              <a:ea typeface="DM Sans"/>
              <a:cs typeface="DM Sans"/>
              <a:sym typeface="DM Sans"/>
            </a:endParaRPr>
          </a:p>
        </p:txBody>
      </p:sp>
      <p:pic>
        <p:nvPicPr>
          <p:cNvPr id="266" name="Google Shape;266;p49"/>
          <p:cNvPicPr preferRelativeResize="0"/>
          <p:nvPr/>
        </p:nvPicPr>
        <p:blipFill rotWithShape="1">
          <a:blip r:embed="rId3">
            <a:alphaModFix/>
          </a:blip>
          <a:srcRect/>
          <a:stretch/>
        </p:blipFill>
        <p:spPr>
          <a:xfrm>
            <a:off x="839512" y="2366673"/>
            <a:ext cx="7464975" cy="1996450"/>
          </a:xfrm>
          <a:prstGeom prst="rect">
            <a:avLst/>
          </a:prstGeom>
          <a:noFill/>
          <a:ln>
            <a:noFill/>
          </a:ln>
        </p:spPr>
      </p:pic>
      <p:sp>
        <p:nvSpPr>
          <p:cNvPr id="5" name="Google Shape;250;p31">
            <a:extLst>
              <a:ext uri="{FF2B5EF4-FFF2-40B4-BE49-F238E27FC236}">
                <a16:creationId xmlns:a16="http://schemas.microsoft.com/office/drawing/2014/main" id="{F9ADFF88-FAA9-58B4-D609-D5CEF235D92E}"/>
              </a:ext>
            </a:extLst>
          </p:cNvPr>
          <p:cNvSpPr txBox="1"/>
          <p:nvPr/>
        </p:nvSpPr>
        <p:spPr>
          <a:xfrm>
            <a:off x="560250" y="840092"/>
            <a:ext cx="7464900" cy="697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s" sz="1800" dirty="0">
                <a:solidFill>
                  <a:schemeClr val="bg1"/>
                </a:solidFill>
                <a:latin typeface="Helvetica Neue Light"/>
                <a:ea typeface="Helvetica Neue Light"/>
                <a:cs typeface="Helvetica Neue Light"/>
                <a:sym typeface="Helvetica Neue Light"/>
              </a:rPr>
              <a:t>👉</a:t>
            </a:r>
            <a:r>
              <a:rPr lang="es" sz="1800" b="0" i="0" u="none" strike="noStrike" cap="none" dirty="0">
                <a:solidFill>
                  <a:schemeClr val="bg1"/>
                </a:solidFill>
                <a:latin typeface="Helvetica Neue Light"/>
                <a:ea typeface="Helvetica Neue Light"/>
                <a:cs typeface="Helvetica Neue Light"/>
                <a:sym typeface="Helvetica Neue Light"/>
              </a:rPr>
              <a:t> </a:t>
            </a:r>
            <a:r>
              <a:rPr lang="es" dirty="0">
                <a:solidFill>
                  <a:schemeClr val="bg1"/>
                </a:solidFill>
                <a:latin typeface="DM Sans"/>
                <a:sym typeface="Helvetica Neue Light"/>
              </a:rPr>
              <a:t>Ve a </a:t>
            </a:r>
            <a:r>
              <a:rPr lang="es" dirty="0">
                <a:solidFill>
                  <a:schemeClr val="bg1"/>
                </a:solidFill>
                <a:latin typeface="DM Sans"/>
                <a:sym typeface="Helvetica Neue Light"/>
                <a:hlinkClick r:id="rId4">
                  <a:extLst>
                    <a:ext uri="{A12FA001-AC4F-418D-AE19-62706E023703}">
                      <ahyp:hlinkClr xmlns:ahyp="http://schemas.microsoft.com/office/drawing/2018/hyperlinkcolor" val="tx"/>
                    </a:ext>
                  </a:extLst>
                </a:hlinkClick>
              </a:rPr>
              <a:t>https://git-scm.com/</a:t>
            </a:r>
            <a:r>
              <a:rPr lang="es" dirty="0">
                <a:solidFill>
                  <a:schemeClr val="bg1"/>
                </a:solidFill>
                <a:latin typeface="DM Sans"/>
                <a:sym typeface="Helvetica Neue Light"/>
              </a:rPr>
              <a:t> y descarga el paquete de instalación “download (nro versión) for Windows” (o si tienes otro sistema operativo, dirá Mac o Linux</a:t>
            </a:r>
            <a:endParaRPr sz="1800" b="0" i="0" u="none" strike="noStrike" cap="none" dirty="0">
              <a:solidFill>
                <a:schemeClr val="bg1"/>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0"/>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Instalación de GIT (WINDOWS)</a:t>
            </a:r>
            <a:endParaRPr sz="3500" b="1" i="0" u="none" strike="noStrike" cap="none">
              <a:solidFill>
                <a:schemeClr val="lt1"/>
              </a:solidFill>
              <a:latin typeface="DM Sans"/>
              <a:ea typeface="DM Sans"/>
              <a:cs typeface="DM Sans"/>
              <a:sym typeface="DM Sans"/>
            </a:endParaRPr>
          </a:p>
        </p:txBody>
      </p:sp>
      <p:sp>
        <p:nvSpPr>
          <p:cNvPr id="273" name="Google Shape;273;p50"/>
          <p:cNvSpPr txBox="1"/>
          <p:nvPr/>
        </p:nvSpPr>
        <p:spPr>
          <a:xfrm>
            <a:off x="647400" y="1383975"/>
            <a:ext cx="7733700" cy="600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Ahora debes ejecutar el archivo descargado, y elegir la carpeta donde ubicar los archivos de Git</a:t>
            </a:r>
            <a:endParaRPr sz="1350">
              <a:latin typeface="DM Sans"/>
              <a:ea typeface="DM Sans"/>
              <a:cs typeface="DM Sans"/>
              <a:sym typeface="DM Sans"/>
            </a:endParaRPr>
          </a:p>
        </p:txBody>
      </p:sp>
      <p:pic>
        <p:nvPicPr>
          <p:cNvPr id="274" name="Google Shape;274;p50"/>
          <p:cNvPicPr preferRelativeResize="0"/>
          <p:nvPr/>
        </p:nvPicPr>
        <p:blipFill rotWithShape="1">
          <a:blip r:embed="rId3">
            <a:alphaModFix/>
          </a:blip>
          <a:srcRect/>
          <a:stretch/>
        </p:blipFill>
        <p:spPr>
          <a:xfrm>
            <a:off x="1811450" y="1984275"/>
            <a:ext cx="5521100" cy="2417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1"/>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51"/>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Instalación de GIT (WINDOWS)</a:t>
            </a:r>
            <a:endParaRPr sz="3500" b="1" i="0" u="none" strike="noStrike" cap="none">
              <a:solidFill>
                <a:schemeClr val="lt1"/>
              </a:solidFill>
              <a:latin typeface="DM Sans"/>
              <a:ea typeface="DM Sans"/>
              <a:cs typeface="DM Sans"/>
              <a:sym typeface="DM Sans"/>
            </a:endParaRPr>
          </a:p>
        </p:txBody>
      </p:sp>
      <p:sp>
        <p:nvSpPr>
          <p:cNvPr id="281" name="Google Shape;281;p51"/>
          <p:cNvSpPr txBox="1"/>
          <p:nvPr/>
        </p:nvSpPr>
        <p:spPr>
          <a:xfrm>
            <a:off x="647400" y="1383975"/>
            <a:ext cx="7733700" cy="600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Asegúrate de tener seleccionada git bash, que es la herramienta principal con la que trabajaremos. Con esto se terminará la instalación.</a:t>
            </a:r>
            <a:endParaRPr sz="1350">
              <a:latin typeface="DM Sans"/>
              <a:ea typeface="DM Sans"/>
              <a:cs typeface="DM Sans"/>
              <a:sym typeface="DM Sans"/>
            </a:endParaRPr>
          </a:p>
        </p:txBody>
      </p:sp>
      <p:pic>
        <p:nvPicPr>
          <p:cNvPr id="282" name="Google Shape;282;p51"/>
          <p:cNvPicPr preferRelativeResize="0"/>
          <p:nvPr/>
        </p:nvPicPr>
        <p:blipFill rotWithShape="1">
          <a:blip r:embed="rId3">
            <a:alphaModFix/>
          </a:blip>
          <a:srcRect/>
          <a:stretch/>
        </p:blipFill>
        <p:spPr>
          <a:xfrm>
            <a:off x="2621525" y="1984275"/>
            <a:ext cx="3900950" cy="2438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2"/>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52"/>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Instalación de GIT (WINDOWS)</a:t>
            </a:r>
            <a:endParaRPr sz="3500" b="1" i="0" u="none" strike="noStrike" cap="none">
              <a:solidFill>
                <a:schemeClr val="lt1"/>
              </a:solidFill>
              <a:latin typeface="DM Sans"/>
              <a:ea typeface="DM Sans"/>
              <a:cs typeface="DM Sans"/>
              <a:sym typeface="DM Sans"/>
            </a:endParaRPr>
          </a:p>
        </p:txBody>
      </p:sp>
      <p:sp>
        <p:nvSpPr>
          <p:cNvPr id="289" name="Google Shape;289;p52"/>
          <p:cNvSpPr txBox="1"/>
          <p:nvPr/>
        </p:nvSpPr>
        <p:spPr>
          <a:xfrm>
            <a:off x="647400" y="1383975"/>
            <a:ext cx="7733700" cy="808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Continúa haciendo clic en “next”.</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p:txBody>
      </p:sp>
      <p:pic>
        <p:nvPicPr>
          <p:cNvPr id="290" name="Google Shape;290;p52"/>
          <p:cNvPicPr preferRelativeResize="0"/>
          <p:nvPr/>
        </p:nvPicPr>
        <p:blipFill rotWithShape="1">
          <a:blip r:embed="rId3">
            <a:alphaModFix/>
          </a:blip>
          <a:srcRect/>
          <a:stretch/>
        </p:blipFill>
        <p:spPr>
          <a:xfrm>
            <a:off x="2842538" y="1756425"/>
            <a:ext cx="3458915" cy="2697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3"/>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53"/>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Instalación de GIT (WINDOWS)</a:t>
            </a:r>
            <a:endParaRPr sz="3500" b="1" i="0" u="none" strike="noStrike" cap="none">
              <a:solidFill>
                <a:schemeClr val="lt1"/>
              </a:solidFill>
              <a:latin typeface="DM Sans"/>
              <a:ea typeface="DM Sans"/>
              <a:cs typeface="DM Sans"/>
              <a:sym typeface="DM Sans"/>
            </a:endParaRPr>
          </a:p>
        </p:txBody>
      </p:sp>
      <p:sp>
        <p:nvSpPr>
          <p:cNvPr id="297" name="Google Shape;297;p53"/>
          <p:cNvSpPr txBox="1"/>
          <p:nvPr/>
        </p:nvSpPr>
        <p:spPr>
          <a:xfrm>
            <a:off x="647400" y="1383975"/>
            <a:ext cx="7733700" cy="600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En esta pantalla, elige de la lista “use visual studio code as Git’s default editor”</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p:txBody>
      </p:sp>
      <p:pic>
        <p:nvPicPr>
          <p:cNvPr id="298" name="Google Shape;298;p53"/>
          <p:cNvPicPr preferRelativeResize="0"/>
          <p:nvPr/>
        </p:nvPicPr>
        <p:blipFill rotWithShape="1">
          <a:blip r:embed="rId3">
            <a:alphaModFix/>
          </a:blip>
          <a:srcRect/>
          <a:stretch/>
        </p:blipFill>
        <p:spPr>
          <a:xfrm>
            <a:off x="2792150" y="1800925"/>
            <a:ext cx="3355705" cy="261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4"/>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GIT</a:t>
            </a:r>
            <a:endParaRPr sz="4000" b="1" i="0" u="none" strike="noStrike" cap="none">
              <a:solidFill>
                <a:srgbClr val="EAFF6A"/>
              </a:solidFill>
              <a:latin typeface="DM Sans"/>
              <a:ea typeface="DM Sans"/>
              <a:cs typeface="DM Sans"/>
              <a:sym typeface="DM Sans"/>
            </a:endParaRPr>
          </a:p>
        </p:txBody>
      </p:sp>
      <p:sp>
        <p:nvSpPr>
          <p:cNvPr id="113" name="Google Shape;113;p34"/>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0</a:t>
            </a:r>
            <a:r>
              <a:rPr lang="es" sz="1800" b="1">
                <a:solidFill>
                  <a:schemeClr val="lt1"/>
                </a:solidFill>
                <a:latin typeface="DM Sans"/>
                <a:ea typeface="DM Sans"/>
                <a:cs typeface="DM Sans"/>
                <a:sym typeface="DM Sans"/>
              </a:rPr>
              <a:t>9</a:t>
            </a:r>
            <a:r>
              <a:rPr lang="es" sz="1800" b="1" i="0" u="none" strike="noStrike" cap="none">
                <a:solidFill>
                  <a:schemeClr val="lt1"/>
                </a:solidFill>
                <a:latin typeface="DM Sans"/>
                <a:ea typeface="DM Sans"/>
                <a:cs typeface="DM Sans"/>
                <a:sym typeface="DM Sans"/>
              </a:rPr>
              <a:t>.</a:t>
            </a:r>
            <a:r>
              <a:rPr lang="es" sz="1800" b="0" i="0" u="none" strike="noStrike" cap="non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DESARROLLO WEB</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4"/>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54"/>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Instalación de GIT (WINDOWS)</a:t>
            </a:r>
            <a:endParaRPr sz="3500" b="1" i="0" u="none" strike="noStrike" cap="none">
              <a:solidFill>
                <a:schemeClr val="lt1"/>
              </a:solidFill>
              <a:latin typeface="DM Sans"/>
              <a:ea typeface="DM Sans"/>
              <a:cs typeface="DM Sans"/>
              <a:sym typeface="DM Sans"/>
            </a:endParaRPr>
          </a:p>
        </p:txBody>
      </p:sp>
      <p:sp>
        <p:nvSpPr>
          <p:cNvPr id="305" name="Google Shape;305;p54"/>
          <p:cNvSpPr txBox="1"/>
          <p:nvPr/>
        </p:nvSpPr>
        <p:spPr>
          <a:xfrm>
            <a:off x="647400" y="1383975"/>
            <a:ext cx="7733700" cy="392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Haz click en “next” hasta finalizar la instalación, dejando las configuraciones por defecto.</a:t>
            </a:r>
            <a:endParaRPr sz="1350">
              <a:latin typeface="DM Sans"/>
              <a:ea typeface="DM Sans"/>
              <a:cs typeface="DM Sans"/>
              <a:sym typeface="DM Sans"/>
            </a:endParaRPr>
          </a:p>
        </p:txBody>
      </p:sp>
      <p:pic>
        <p:nvPicPr>
          <p:cNvPr id="306" name="Google Shape;306;p54"/>
          <p:cNvPicPr preferRelativeResize="0"/>
          <p:nvPr/>
        </p:nvPicPr>
        <p:blipFill rotWithShape="1">
          <a:blip r:embed="rId3">
            <a:alphaModFix/>
          </a:blip>
          <a:srcRect/>
          <a:stretch/>
        </p:blipFill>
        <p:spPr>
          <a:xfrm>
            <a:off x="2821405" y="1776375"/>
            <a:ext cx="3237243" cy="25549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5"/>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55"/>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Instalación de GIT (WINDOWS)</a:t>
            </a:r>
            <a:endParaRPr sz="3500" b="1" i="0" u="none" strike="noStrike" cap="none">
              <a:solidFill>
                <a:schemeClr val="lt1"/>
              </a:solidFill>
              <a:latin typeface="DM Sans"/>
              <a:ea typeface="DM Sans"/>
              <a:cs typeface="DM Sans"/>
              <a:sym typeface="DM Sans"/>
            </a:endParaRPr>
          </a:p>
        </p:txBody>
      </p:sp>
      <p:sp>
        <p:nvSpPr>
          <p:cNvPr id="313" name="Google Shape;313;p55"/>
          <p:cNvSpPr txBox="1"/>
          <p:nvPr/>
        </p:nvSpPr>
        <p:spPr>
          <a:xfrm>
            <a:off x="647400" y="1383975"/>
            <a:ext cx="7733700" cy="392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Finalmente, aparece el botón “install”.</a:t>
            </a:r>
            <a:endParaRPr sz="1350">
              <a:latin typeface="DM Sans"/>
              <a:ea typeface="DM Sans"/>
              <a:cs typeface="DM Sans"/>
              <a:sym typeface="DM Sans"/>
            </a:endParaRPr>
          </a:p>
        </p:txBody>
      </p:sp>
      <p:pic>
        <p:nvPicPr>
          <p:cNvPr id="314" name="Google Shape;314;p55"/>
          <p:cNvPicPr preferRelativeResize="0"/>
          <p:nvPr/>
        </p:nvPicPr>
        <p:blipFill rotWithShape="1">
          <a:blip r:embed="rId3">
            <a:alphaModFix/>
          </a:blip>
          <a:srcRect/>
          <a:stretch/>
        </p:blipFill>
        <p:spPr>
          <a:xfrm>
            <a:off x="2761247" y="1695400"/>
            <a:ext cx="3391728" cy="25697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6"/>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56"/>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Instalación de GIT (WINDOWS)</a:t>
            </a:r>
            <a:endParaRPr sz="3500" b="1" i="0" u="none" strike="noStrike" cap="none">
              <a:solidFill>
                <a:schemeClr val="lt1"/>
              </a:solidFill>
              <a:latin typeface="DM Sans"/>
              <a:ea typeface="DM Sans"/>
              <a:cs typeface="DM Sans"/>
              <a:sym typeface="DM Sans"/>
            </a:endParaRPr>
          </a:p>
        </p:txBody>
      </p:sp>
      <p:sp>
        <p:nvSpPr>
          <p:cNvPr id="321" name="Google Shape;321;p56"/>
          <p:cNvSpPr txBox="1"/>
          <p:nvPr/>
        </p:nvSpPr>
        <p:spPr>
          <a:xfrm>
            <a:off x="762900" y="1303950"/>
            <a:ext cx="7733700" cy="392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Instalación finalizada</a:t>
            </a:r>
            <a:endParaRPr sz="1350">
              <a:latin typeface="DM Sans"/>
              <a:ea typeface="DM Sans"/>
              <a:cs typeface="DM Sans"/>
              <a:sym typeface="DM Sans"/>
            </a:endParaRPr>
          </a:p>
        </p:txBody>
      </p:sp>
      <p:pic>
        <p:nvPicPr>
          <p:cNvPr id="322" name="Google Shape;322;p56"/>
          <p:cNvPicPr preferRelativeResize="0"/>
          <p:nvPr/>
        </p:nvPicPr>
        <p:blipFill rotWithShape="1">
          <a:blip r:embed="rId3">
            <a:alphaModFix/>
          </a:blip>
          <a:srcRect/>
          <a:stretch/>
        </p:blipFill>
        <p:spPr>
          <a:xfrm>
            <a:off x="3179529" y="1431262"/>
            <a:ext cx="3694850" cy="2843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7"/>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57"/>
          <p:cNvSpPr txBox="1"/>
          <p:nvPr/>
        </p:nvSpPr>
        <p:spPr>
          <a:xfrm>
            <a:off x="886650" y="374700"/>
            <a:ext cx="72837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Instalación de GIT (WINDOWS)</a:t>
            </a:r>
            <a:endParaRPr sz="3500" b="1">
              <a:solidFill>
                <a:schemeClr val="lt1"/>
              </a:solidFill>
              <a:latin typeface="DM Sans"/>
              <a:ea typeface="DM Sans"/>
              <a:cs typeface="DM Sans"/>
              <a:sym typeface="DM Sans"/>
            </a:endParaRPr>
          </a:p>
        </p:txBody>
      </p:sp>
      <p:sp>
        <p:nvSpPr>
          <p:cNvPr id="329" name="Google Shape;329;p57"/>
          <p:cNvSpPr txBox="1"/>
          <p:nvPr/>
        </p:nvSpPr>
        <p:spPr>
          <a:xfrm>
            <a:off x="1387025" y="1587725"/>
            <a:ext cx="25593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Ahora tendrás disponible Git Bash desde tu lista de programas. Aquí es donde trabajaremos con Git.</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Alternativa: Git GUI, para tener una interfaz más amigable.</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pic>
        <p:nvPicPr>
          <p:cNvPr id="330" name="Google Shape;330;p57"/>
          <p:cNvPicPr preferRelativeResize="0"/>
          <p:nvPr/>
        </p:nvPicPr>
        <p:blipFill rotWithShape="1">
          <a:blip r:embed="rId3">
            <a:alphaModFix/>
          </a:blip>
          <a:srcRect l="-1950" r="1950"/>
          <a:stretch/>
        </p:blipFill>
        <p:spPr>
          <a:xfrm>
            <a:off x="4439238" y="1275237"/>
            <a:ext cx="3691212" cy="3145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8"/>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a:t> </a:t>
            </a:r>
            <a:endParaRPr sz="1400" b="0" i="0" u="none" strike="noStrike" cap="none">
              <a:solidFill>
                <a:srgbClr val="000000"/>
              </a:solidFill>
              <a:latin typeface="Arial"/>
              <a:ea typeface="Arial"/>
              <a:cs typeface="Arial"/>
              <a:sym typeface="Arial"/>
            </a:endParaRPr>
          </a:p>
        </p:txBody>
      </p:sp>
      <p:sp>
        <p:nvSpPr>
          <p:cNvPr id="336" name="Google Shape;336;p58"/>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Instalación de GIT (MAC)</a:t>
            </a:r>
            <a:endParaRPr sz="3500" b="1">
              <a:solidFill>
                <a:schemeClr val="lt1"/>
              </a:solidFill>
              <a:latin typeface="DM Sans"/>
              <a:ea typeface="DM Sans"/>
              <a:cs typeface="DM Sans"/>
              <a:sym typeface="DM Sans"/>
            </a:endParaRPr>
          </a:p>
        </p:txBody>
      </p:sp>
      <p:sp>
        <p:nvSpPr>
          <p:cNvPr id="337" name="Google Shape;337;p58"/>
          <p:cNvSpPr txBox="1"/>
          <p:nvPr/>
        </p:nvSpPr>
        <p:spPr>
          <a:xfrm>
            <a:off x="647400" y="1383975"/>
            <a:ext cx="7733700" cy="600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Ve a </a:t>
            </a:r>
            <a:r>
              <a:rPr lang="es" sz="1350" u="sng">
                <a:solidFill>
                  <a:schemeClr val="hlink"/>
                </a:solidFill>
                <a:latin typeface="DM Sans"/>
                <a:ea typeface="DM Sans"/>
                <a:cs typeface="DM Sans"/>
                <a:sym typeface="DM Sans"/>
                <a:hlinkClick r:id="rId3"/>
              </a:rPr>
              <a:t>https://git-scm.com/</a:t>
            </a:r>
            <a:r>
              <a:rPr lang="es" sz="1350">
                <a:latin typeface="DM Sans"/>
                <a:ea typeface="DM Sans"/>
                <a:cs typeface="DM Sans"/>
                <a:sym typeface="DM Sans"/>
              </a:rPr>
              <a:t> y descarga el paquete de instalación “download (nro versión) for Mac” (o si tienes otro sistema operativo, dirá Windows o Linux).</a:t>
            </a:r>
            <a:endParaRPr sz="1350">
              <a:latin typeface="DM Sans"/>
              <a:ea typeface="DM Sans"/>
              <a:cs typeface="DM Sans"/>
              <a:sym typeface="DM Sans"/>
            </a:endParaRPr>
          </a:p>
        </p:txBody>
      </p:sp>
      <p:pic>
        <p:nvPicPr>
          <p:cNvPr id="338" name="Google Shape;338;p58"/>
          <p:cNvPicPr preferRelativeResize="0"/>
          <p:nvPr/>
        </p:nvPicPr>
        <p:blipFill rotWithShape="1">
          <a:blip r:embed="rId4">
            <a:alphaModFix/>
          </a:blip>
          <a:srcRect/>
          <a:stretch/>
        </p:blipFill>
        <p:spPr>
          <a:xfrm>
            <a:off x="837625" y="2044525"/>
            <a:ext cx="7552748" cy="2271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9"/>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a:t> </a:t>
            </a:r>
            <a:endParaRPr sz="1400" b="0" i="0" u="none" strike="noStrike" cap="none">
              <a:solidFill>
                <a:srgbClr val="000000"/>
              </a:solidFill>
              <a:latin typeface="Arial"/>
              <a:ea typeface="Arial"/>
              <a:cs typeface="Arial"/>
              <a:sym typeface="Arial"/>
            </a:endParaRPr>
          </a:p>
        </p:txBody>
      </p:sp>
      <p:sp>
        <p:nvSpPr>
          <p:cNvPr id="344" name="Google Shape;344;p59"/>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Instalación de GIT (MAC)</a:t>
            </a:r>
            <a:endParaRPr sz="3500" b="1">
              <a:solidFill>
                <a:schemeClr val="lt1"/>
              </a:solidFill>
              <a:latin typeface="DM Sans"/>
              <a:ea typeface="DM Sans"/>
              <a:cs typeface="DM Sans"/>
              <a:sym typeface="DM Sans"/>
            </a:endParaRPr>
          </a:p>
        </p:txBody>
      </p:sp>
      <p:sp>
        <p:nvSpPr>
          <p:cNvPr id="345" name="Google Shape;345;p59"/>
          <p:cNvSpPr txBox="1"/>
          <p:nvPr/>
        </p:nvSpPr>
        <p:spPr>
          <a:xfrm>
            <a:off x="647400" y="1383975"/>
            <a:ext cx="7733700" cy="392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Posiblemente te salga este cartel de seguridad al intentar ejecutar el archivo descargado.</a:t>
            </a:r>
            <a:endParaRPr sz="1350">
              <a:latin typeface="DM Sans"/>
              <a:ea typeface="DM Sans"/>
              <a:cs typeface="DM Sans"/>
              <a:sym typeface="DM Sans"/>
            </a:endParaRPr>
          </a:p>
        </p:txBody>
      </p:sp>
      <p:pic>
        <p:nvPicPr>
          <p:cNvPr id="346" name="Google Shape;346;p59"/>
          <p:cNvPicPr preferRelativeResize="0"/>
          <p:nvPr/>
        </p:nvPicPr>
        <p:blipFill rotWithShape="1">
          <a:blip r:embed="rId3">
            <a:alphaModFix/>
          </a:blip>
          <a:srcRect/>
          <a:stretch/>
        </p:blipFill>
        <p:spPr>
          <a:xfrm>
            <a:off x="2749075" y="1853050"/>
            <a:ext cx="4098525" cy="25274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0"/>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a:t> </a:t>
            </a:r>
            <a:endParaRPr sz="1400" b="0" i="0" u="none" strike="noStrike" cap="none">
              <a:solidFill>
                <a:srgbClr val="000000"/>
              </a:solidFill>
              <a:latin typeface="Arial"/>
              <a:ea typeface="Arial"/>
              <a:cs typeface="Arial"/>
              <a:sym typeface="Arial"/>
            </a:endParaRPr>
          </a:p>
        </p:txBody>
      </p:sp>
      <p:sp>
        <p:nvSpPr>
          <p:cNvPr id="352" name="Google Shape;352;p60"/>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Instalación de GIT (MAC)</a:t>
            </a:r>
            <a:endParaRPr sz="3500" b="1">
              <a:solidFill>
                <a:schemeClr val="lt1"/>
              </a:solidFill>
              <a:latin typeface="DM Sans"/>
              <a:ea typeface="DM Sans"/>
              <a:cs typeface="DM Sans"/>
              <a:sym typeface="DM Sans"/>
            </a:endParaRPr>
          </a:p>
        </p:txBody>
      </p:sp>
      <p:sp>
        <p:nvSpPr>
          <p:cNvPr id="353" name="Google Shape;353;p60"/>
          <p:cNvSpPr txBox="1"/>
          <p:nvPr/>
        </p:nvSpPr>
        <p:spPr>
          <a:xfrm>
            <a:off x="647400" y="1383975"/>
            <a:ext cx="7733700" cy="600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 Ve a “preferencias de sistema” → “seguridad” y encontrarán lo siguiente. Hacen clic en “abrir de todos modos”</a:t>
            </a:r>
            <a:endParaRPr sz="1350">
              <a:latin typeface="DM Sans"/>
              <a:ea typeface="DM Sans"/>
              <a:cs typeface="DM Sans"/>
              <a:sym typeface="DM Sans"/>
            </a:endParaRPr>
          </a:p>
        </p:txBody>
      </p:sp>
      <p:pic>
        <p:nvPicPr>
          <p:cNvPr id="354" name="Google Shape;354;p60"/>
          <p:cNvPicPr preferRelativeResize="0"/>
          <p:nvPr/>
        </p:nvPicPr>
        <p:blipFill rotWithShape="1">
          <a:blip r:embed="rId3">
            <a:alphaModFix/>
          </a:blip>
          <a:srcRect/>
          <a:stretch/>
        </p:blipFill>
        <p:spPr>
          <a:xfrm>
            <a:off x="786725" y="2317875"/>
            <a:ext cx="7598376" cy="1597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1"/>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a:t> </a:t>
            </a:r>
            <a:endParaRPr sz="1400" b="0" i="0" u="none" strike="noStrike" cap="none">
              <a:solidFill>
                <a:srgbClr val="000000"/>
              </a:solidFill>
              <a:latin typeface="Arial"/>
              <a:ea typeface="Arial"/>
              <a:cs typeface="Arial"/>
              <a:sym typeface="Arial"/>
            </a:endParaRPr>
          </a:p>
        </p:txBody>
      </p:sp>
      <p:sp>
        <p:nvSpPr>
          <p:cNvPr id="360" name="Google Shape;360;p61"/>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Instalación de GIT (MAC)</a:t>
            </a:r>
            <a:endParaRPr sz="3500" b="1">
              <a:solidFill>
                <a:schemeClr val="lt1"/>
              </a:solidFill>
              <a:latin typeface="DM Sans"/>
              <a:ea typeface="DM Sans"/>
              <a:cs typeface="DM Sans"/>
              <a:sym typeface="DM Sans"/>
            </a:endParaRPr>
          </a:p>
        </p:txBody>
      </p:sp>
      <p:sp>
        <p:nvSpPr>
          <p:cNvPr id="361" name="Google Shape;361;p61"/>
          <p:cNvSpPr txBox="1"/>
          <p:nvPr/>
        </p:nvSpPr>
        <p:spPr>
          <a:xfrm>
            <a:off x="647400" y="1383975"/>
            <a:ext cx="7733700" cy="392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Un cartel más, y clic en “abrir”.</a:t>
            </a:r>
            <a:endParaRPr sz="1350">
              <a:latin typeface="DM Sans"/>
              <a:ea typeface="DM Sans"/>
              <a:cs typeface="DM Sans"/>
              <a:sym typeface="DM Sans"/>
            </a:endParaRPr>
          </a:p>
        </p:txBody>
      </p:sp>
      <p:pic>
        <p:nvPicPr>
          <p:cNvPr id="362" name="Google Shape;362;p61"/>
          <p:cNvPicPr preferRelativeResize="0"/>
          <p:nvPr/>
        </p:nvPicPr>
        <p:blipFill rotWithShape="1">
          <a:blip r:embed="rId3">
            <a:alphaModFix/>
          </a:blip>
          <a:srcRect/>
          <a:stretch/>
        </p:blipFill>
        <p:spPr>
          <a:xfrm>
            <a:off x="2185549" y="1737975"/>
            <a:ext cx="4538501" cy="2565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2"/>
          <p:cNvSpPr/>
          <p:nvPr/>
        </p:nvSpPr>
        <p:spPr>
          <a:xfrm>
            <a:off x="647400" y="11945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a:t> </a:t>
            </a:r>
            <a:endParaRPr sz="1400" b="0" i="0" u="none" strike="noStrike" cap="none">
              <a:solidFill>
                <a:srgbClr val="000000"/>
              </a:solidFill>
              <a:latin typeface="Arial"/>
              <a:ea typeface="Arial"/>
              <a:cs typeface="Arial"/>
              <a:sym typeface="Arial"/>
            </a:endParaRPr>
          </a:p>
        </p:txBody>
      </p:sp>
      <p:sp>
        <p:nvSpPr>
          <p:cNvPr id="368" name="Google Shape;368;p62"/>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Instalación de GIT (MAC)</a:t>
            </a:r>
            <a:endParaRPr sz="3500" b="1">
              <a:solidFill>
                <a:schemeClr val="lt1"/>
              </a:solidFill>
              <a:latin typeface="DM Sans"/>
              <a:ea typeface="DM Sans"/>
              <a:cs typeface="DM Sans"/>
              <a:sym typeface="DM Sans"/>
            </a:endParaRPr>
          </a:p>
        </p:txBody>
      </p:sp>
      <p:sp>
        <p:nvSpPr>
          <p:cNvPr id="369" name="Google Shape;369;p62"/>
          <p:cNvSpPr txBox="1"/>
          <p:nvPr/>
        </p:nvSpPr>
        <p:spPr>
          <a:xfrm>
            <a:off x="647400" y="1383975"/>
            <a:ext cx="7733700" cy="392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s" sz="1350">
                <a:latin typeface="DM Sans"/>
                <a:ea typeface="DM Sans"/>
                <a:cs typeface="DM Sans"/>
                <a:sym typeface="DM Sans"/>
              </a:rPr>
              <a:t>Instalado, haz clic en continuar hasta que diga “la instalación se completó”.</a:t>
            </a:r>
            <a:endParaRPr sz="1350">
              <a:latin typeface="DM Sans"/>
              <a:ea typeface="DM Sans"/>
              <a:cs typeface="DM Sans"/>
              <a:sym typeface="DM Sans"/>
            </a:endParaRPr>
          </a:p>
        </p:txBody>
      </p:sp>
      <p:pic>
        <p:nvPicPr>
          <p:cNvPr id="370" name="Google Shape;370;p62"/>
          <p:cNvPicPr preferRelativeResize="0"/>
          <p:nvPr/>
        </p:nvPicPr>
        <p:blipFill rotWithShape="1">
          <a:blip r:embed="rId3">
            <a:alphaModFix/>
          </a:blip>
          <a:srcRect/>
          <a:stretch/>
        </p:blipFill>
        <p:spPr>
          <a:xfrm>
            <a:off x="996675" y="1896425"/>
            <a:ext cx="3446676" cy="2448375"/>
          </a:xfrm>
          <a:prstGeom prst="rect">
            <a:avLst/>
          </a:prstGeom>
          <a:noFill/>
          <a:ln>
            <a:noFill/>
          </a:ln>
        </p:spPr>
      </p:pic>
      <p:pic>
        <p:nvPicPr>
          <p:cNvPr id="371" name="Google Shape;371;p62"/>
          <p:cNvPicPr preferRelativeResize="0"/>
          <p:nvPr/>
        </p:nvPicPr>
        <p:blipFill rotWithShape="1">
          <a:blip r:embed="rId4">
            <a:alphaModFix/>
          </a:blip>
          <a:srcRect/>
          <a:stretch/>
        </p:blipFill>
        <p:spPr>
          <a:xfrm>
            <a:off x="4712600" y="1859075"/>
            <a:ext cx="3543776" cy="25230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2"/>
          <p:cNvSpPr/>
          <p:nvPr/>
        </p:nvSpPr>
        <p:spPr>
          <a:xfrm>
            <a:off x="647400" y="1194525"/>
            <a:ext cx="7849200" cy="341357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
              <a:t> </a:t>
            </a:r>
            <a:endParaRPr sz="1400" b="0" i="0" u="none" strike="noStrike" cap="none">
              <a:solidFill>
                <a:srgbClr val="000000"/>
              </a:solidFill>
              <a:latin typeface="Arial"/>
              <a:ea typeface="Arial"/>
              <a:cs typeface="Arial"/>
              <a:sym typeface="Arial"/>
            </a:endParaRPr>
          </a:p>
        </p:txBody>
      </p:sp>
      <p:sp>
        <p:nvSpPr>
          <p:cNvPr id="368" name="Google Shape;368;p62"/>
          <p:cNvSpPr txBox="1"/>
          <p:nvPr/>
        </p:nvSpPr>
        <p:spPr>
          <a:xfrm>
            <a:off x="560250" y="259775"/>
            <a:ext cx="8107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Instalación de GIT (MAC)</a:t>
            </a:r>
            <a:endParaRPr sz="3500" b="1">
              <a:solidFill>
                <a:schemeClr val="lt1"/>
              </a:solidFill>
              <a:latin typeface="DM Sans"/>
              <a:ea typeface="DM Sans"/>
              <a:cs typeface="DM Sans"/>
              <a:sym typeface="DM Sans"/>
            </a:endParaRPr>
          </a:p>
        </p:txBody>
      </p:sp>
      <p:pic>
        <p:nvPicPr>
          <p:cNvPr id="2" name="MAC-Git">
            <a:hlinkClick r:id="" action="ppaction://media"/>
            <a:extLst>
              <a:ext uri="{FF2B5EF4-FFF2-40B4-BE49-F238E27FC236}">
                <a16:creationId xmlns:a16="http://schemas.microsoft.com/office/drawing/2014/main" id="{67ED53C0-A0CB-7554-83CE-1E7C84BDF8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5367" y="1327839"/>
            <a:ext cx="5426243" cy="3111814"/>
          </a:xfrm>
          <a:prstGeom prst="rect">
            <a:avLst/>
          </a:prstGeom>
        </p:spPr>
      </p:pic>
    </p:spTree>
    <p:extLst>
      <p:ext uri="{BB962C8B-B14F-4D97-AF65-F5344CB8AC3E}">
        <p14:creationId xmlns:p14="http://schemas.microsoft.com/office/powerpoint/2010/main" val="289593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35"/>
          <p:cNvPicPr preferRelativeResize="0"/>
          <p:nvPr/>
        </p:nvPicPr>
        <p:blipFill rotWithShape="1">
          <a:blip r:embed="rId3">
            <a:alphaModFix/>
          </a:blip>
          <a:srcRect/>
          <a:stretch/>
        </p:blipFill>
        <p:spPr>
          <a:xfrm>
            <a:off x="3551362" y="1250837"/>
            <a:ext cx="2042550" cy="3122575"/>
          </a:xfrm>
          <a:prstGeom prst="rect">
            <a:avLst/>
          </a:prstGeom>
          <a:noFill/>
          <a:ln>
            <a:noFill/>
          </a:ln>
        </p:spPr>
      </p:pic>
      <p:pic>
        <p:nvPicPr>
          <p:cNvPr id="119" name="Google Shape;119;p35"/>
          <p:cNvPicPr preferRelativeResize="0"/>
          <p:nvPr/>
        </p:nvPicPr>
        <p:blipFill rotWithShape="1">
          <a:blip r:embed="rId4">
            <a:alphaModFix/>
          </a:blip>
          <a:srcRect/>
          <a:stretch/>
        </p:blipFill>
        <p:spPr>
          <a:xfrm>
            <a:off x="3593288" y="1313975"/>
            <a:ext cx="1958700" cy="2989595"/>
          </a:xfrm>
          <a:prstGeom prst="rect">
            <a:avLst/>
          </a:prstGeom>
          <a:noFill/>
          <a:ln>
            <a:noFill/>
          </a:ln>
        </p:spPr>
      </p:pic>
      <p:pic>
        <p:nvPicPr>
          <p:cNvPr id="120" name="Google Shape;120;p35"/>
          <p:cNvPicPr preferRelativeResize="0"/>
          <p:nvPr/>
        </p:nvPicPr>
        <p:blipFill rotWithShape="1">
          <a:blip r:embed="rId4">
            <a:alphaModFix/>
          </a:blip>
          <a:srcRect/>
          <a:stretch/>
        </p:blipFill>
        <p:spPr>
          <a:xfrm>
            <a:off x="5865175" y="1317325"/>
            <a:ext cx="1958700" cy="2989595"/>
          </a:xfrm>
          <a:prstGeom prst="rect">
            <a:avLst/>
          </a:prstGeom>
          <a:noFill/>
          <a:ln>
            <a:noFill/>
          </a:ln>
        </p:spPr>
      </p:pic>
      <p:pic>
        <p:nvPicPr>
          <p:cNvPr id="121" name="Google Shape;121;p35"/>
          <p:cNvPicPr preferRelativeResize="0"/>
          <p:nvPr/>
        </p:nvPicPr>
        <p:blipFill rotWithShape="1">
          <a:blip r:embed="rId4">
            <a:alphaModFix/>
          </a:blip>
          <a:srcRect/>
          <a:stretch/>
        </p:blipFill>
        <p:spPr>
          <a:xfrm>
            <a:off x="1320975" y="1317325"/>
            <a:ext cx="1958700" cy="2989595"/>
          </a:xfrm>
          <a:prstGeom prst="rect">
            <a:avLst/>
          </a:prstGeom>
          <a:noFill/>
          <a:ln>
            <a:noFill/>
          </a:ln>
        </p:spPr>
      </p:pic>
      <p:sp>
        <p:nvSpPr>
          <p:cNvPr id="122" name="Google Shape;122;p35"/>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123" name="Google Shape;123;p35"/>
          <p:cNvSpPr txBox="1"/>
          <p:nvPr/>
        </p:nvSpPr>
        <p:spPr>
          <a:xfrm>
            <a:off x="1320550" y="14796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0" i="0" u="none" strike="noStrike" cap="non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8</a:t>
            </a:r>
            <a:endParaRPr sz="1600" b="1" i="0" u="none" strike="noStrike" cap="none">
              <a:solidFill>
                <a:srgbClr val="999999"/>
              </a:solidFill>
              <a:latin typeface="DM Sans"/>
              <a:ea typeface="DM Sans"/>
              <a:cs typeface="DM Sans"/>
              <a:sym typeface="DM Sans"/>
            </a:endParaRPr>
          </a:p>
        </p:txBody>
      </p:sp>
      <p:cxnSp>
        <p:nvCxnSpPr>
          <p:cNvPr id="124" name="Google Shape;124;p35"/>
          <p:cNvCxnSpPr/>
          <p:nvPr/>
        </p:nvCxnSpPr>
        <p:spPr>
          <a:xfrm>
            <a:off x="1395275" y="2683775"/>
            <a:ext cx="1778400" cy="0"/>
          </a:xfrm>
          <a:prstGeom prst="straightConnector1">
            <a:avLst/>
          </a:prstGeom>
          <a:noFill/>
          <a:ln w="9525" cap="flat" cmpd="sng">
            <a:solidFill>
              <a:srgbClr val="434343"/>
            </a:solidFill>
            <a:prstDash val="solid"/>
            <a:round/>
            <a:headEnd type="none" w="sm" len="sm"/>
            <a:tailEnd type="none" w="sm" len="sm"/>
          </a:ln>
        </p:spPr>
      </p:cxnSp>
      <p:sp>
        <p:nvSpPr>
          <p:cNvPr id="125" name="Google Shape;125;p35"/>
          <p:cNvSpPr txBox="1"/>
          <p:nvPr/>
        </p:nvSpPr>
        <p:spPr>
          <a:xfrm>
            <a:off x="1320125" y="1969975"/>
            <a:ext cx="19287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500"/>
              <a:buFont typeface="Arial"/>
              <a:buNone/>
            </a:pPr>
            <a:r>
              <a:rPr lang="es" sz="1300" b="1">
                <a:solidFill>
                  <a:srgbClr val="999999"/>
                </a:solidFill>
                <a:latin typeface="DM Sans"/>
                <a:ea typeface="DM Sans"/>
                <a:cs typeface="DM Sans"/>
                <a:sym typeface="DM Sans"/>
              </a:rPr>
              <a:t>Animaciones,transformaciones y transiciones</a:t>
            </a:r>
            <a:endParaRPr sz="1500" b="1" i="0" u="none" strike="noStrike" cap="none">
              <a:solidFill>
                <a:srgbClr val="999999"/>
              </a:solidFill>
              <a:latin typeface="DM Sans"/>
              <a:ea typeface="DM Sans"/>
              <a:cs typeface="DM Sans"/>
              <a:sym typeface="DM Sans"/>
            </a:endParaRPr>
          </a:p>
        </p:txBody>
      </p:sp>
      <p:sp>
        <p:nvSpPr>
          <p:cNvPr id="126" name="Google Shape;126;p35"/>
          <p:cNvSpPr txBox="1"/>
          <p:nvPr/>
        </p:nvSpPr>
        <p:spPr>
          <a:xfrm>
            <a:off x="3593075" y="1487775"/>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i="0" u="none" strike="noStrike" cap="none">
                <a:solidFill>
                  <a:schemeClr val="lt1"/>
                </a:solidFill>
                <a:latin typeface="DM Sans"/>
                <a:ea typeface="DM Sans"/>
                <a:cs typeface="DM Sans"/>
                <a:sym typeface="DM Sans"/>
              </a:rPr>
              <a:t>0</a:t>
            </a:r>
            <a:r>
              <a:rPr lang="es" sz="1200" b="1">
                <a:solidFill>
                  <a:schemeClr val="lt1"/>
                </a:solidFill>
                <a:latin typeface="DM Sans"/>
                <a:ea typeface="DM Sans"/>
                <a:cs typeface="DM Sans"/>
                <a:sym typeface="DM Sans"/>
              </a:rPr>
              <a:t>9</a:t>
            </a:r>
            <a:endParaRPr sz="1600" b="1" i="0" u="none" strike="noStrike" cap="none">
              <a:solidFill>
                <a:schemeClr val="lt1"/>
              </a:solidFill>
              <a:latin typeface="DM Sans"/>
              <a:ea typeface="DM Sans"/>
              <a:cs typeface="DM Sans"/>
              <a:sym typeface="DM Sans"/>
            </a:endParaRPr>
          </a:p>
        </p:txBody>
      </p:sp>
      <p:cxnSp>
        <p:nvCxnSpPr>
          <p:cNvPr id="127" name="Google Shape;127;p35"/>
          <p:cNvCxnSpPr/>
          <p:nvPr/>
        </p:nvCxnSpPr>
        <p:spPr>
          <a:xfrm>
            <a:off x="3667800" y="2683775"/>
            <a:ext cx="1778400" cy="0"/>
          </a:xfrm>
          <a:prstGeom prst="straightConnector1">
            <a:avLst/>
          </a:prstGeom>
          <a:noFill/>
          <a:ln w="9525" cap="flat" cmpd="sng">
            <a:solidFill>
              <a:srgbClr val="434343"/>
            </a:solidFill>
            <a:prstDash val="solid"/>
            <a:round/>
            <a:headEnd type="none" w="sm" len="sm"/>
            <a:tailEnd type="none" w="sm" len="sm"/>
          </a:ln>
        </p:spPr>
      </p:cxnSp>
      <p:sp>
        <p:nvSpPr>
          <p:cNvPr id="128" name="Google Shape;128;p35"/>
          <p:cNvSpPr txBox="1"/>
          <p:nvPr/>
        </p:nvSpPr>
        <p:spPr>
          <a:xfrm>
            <a:off x="3592650" y="1969975"/>
            <a:ext cx="19287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GIT</a:t>
            </a:r>
            <a:endParaRPr sz="1500" b="1" i="0" u="none" strike="noStrike" cap="none">
              <a:solidFill>
                <a:srgbClr val="EAFF6A"/>
              </a:solidFill>
              <a:latin typeface="DM Sans"/>
              <a:ea typeface="DM Sans"/>
              <a:cs typeface="DM Sans"/>
              <a:sym typeface="DM Sans"/>
            </a:endParaRPr>
          </a:p>
        </p:txBody>
      </p:sp>
      <p:sp>
        <p:nvSpPr>
          <p:cNvPr id="129" name="Google Shape;129;p35"/>
          <p:cNvSpPr txBox="1"/>
          <p:nvPr/>
        </p:nvSpPr>
        <p:spPr>
          <a:xfrm>
            <a:off x="5865600" y="14796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10</a:t>
            </a:r>
            <a:endParaRPr sz="1600" b="1" i="0" u="none" strike="noStrike" cap="none">
              <a:solidFill>
                <a:srgbClr val="999999"/>
              </a:solidFill>
              <a:latin typeface="DM Sans"/>
              <a:ea typeface="DM Sans"/>
              <a:cs typeface="DM Sans"/>
              <a:sym typeface="DM Sans"/>
            </a:endParaRPr>
          </a:p>
        </p:txBody>
      </p:sp>
      <p:cxnSp>
        <p:nvCxnSpPr>
          <p:cNvPr id="130" name="Google Shape;130;p35"/>
          <p:cNvCxnSpPr/>
          <p:nvPr/>
        </p:nvCxnSpPr>
        <p:spPr>
          <a:xfrm>
            <a:off x="5940325" y="2683775"/>
            <a:ext cx="1778400" cy="0"/>
          </a:xfrm>
          <a:prstGeom prst="straightConnector1">
            <a:avLst/>
          </a:prstGeom>
          <a:noFill/>
          <a:ln w="9525" cap="flat" cmpd="sng">
            <a:solidFill>
              <a:srgbClr val="434343"/>
            </a:solidFill>
            <a:prstDash val="solid"/>
            <a:round/>
            <a:headEnd type="none" w="sm" len="sm"/>
            <a:tailEnd type="none" w="sm" len="sm"/>
          </a:ln>
        </p:spPr>
      </p:cxnSp>
      <p:sp>
        <p:nvSpPr>
          <p:cNvPr id="131" name="Google Shape;131;p35"/>
          <p:cNvSpPr txBox="1"/>
          <p:nvPr/>
        </p:nvSpPr>
        <p:spPr>
          <a:xfrm>
            <a:off x="5865575" y="1865200"/>
            <a:ext cx="19287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endParaRPr sz="1300" b="1" i="0" u="none" strike="noStrike" cap="none">
              <a:solidFill>
                <a:srgbClr val="999999"/>
              </a:solidFill>
              <a:latin typeface="DM Sans"/>
              <a:ea typeface="DM Sans"/>
              <a:cs typeface="DM Sans"/>
              <a:sym typeface="DM Sans"/>
            </a:endParaRPr>
          </a:p>
        </p:txBody>
      </p:sp>
      <p:cxnSp>
        <p:nvCxnSpPr>
          <p:cNvPr id="132" name="Google Shape;132;p35"/>
          <p:cNvCxnSpPr/>
          <p:nvPr/>
        </p:nvCxnSpPr>
        <p:spPr>
          <a:xfrm>
            <a:off x="1410700" y="1857075"/>
            <a:ext cx="1778400" cy="0"/>
          </a:xfrm>
          <a:prstGeom prst="straightConnector1">
            <a:avLst/>
          </a:prstGeom>
          <a:noFill/>
          <a:ln w="9525" cap="flat" cmpd="sng">
            <a:solidFill>
              <a:srgbClr val="434343"/>
            </a:solidFill>
            <a:prstDash val="solid"/>
            <a:round/>
            <a:headEnd type="none" w="sm" len="sm"/>
            <a:tailEnd type="none" w="sm" len="sm"/>
          </a:ln>
        </p:spPr>
      </p:cxnSp>
      <p:cxnSp>
        <p:nvCxnSpPr>
          <p:cNvPr id="133" name="Google Shape;133;p35"/>
          <p:cNvCxnSpPr/>
          <p:nvPr/>
        </p:nvCxnSpPr>
        <p:spPr>
          <a:xfrm>
            <a:off x="3683225" y="1857075"/>
            <a:ext cx="1778400" cy="0"/>
          </a:xfrm>
          <a:prstGeom prst="straightConnector1">
            <a:avLst/>
          </a:prstGeom>
          <a:noFill/>
          <a:ln w="9525" cap="flat" cmpd="sng">
            <a:solidFill>
              <a:srgbClr val="434343"/>
            </a:solidFill>
            <a:prstDash val="solid"/>
            <a:round/>
            <a:headEnd type="none" w="sm" len="sm"/>
            <a:tailEnd type="none" w="sm" len="sm"/>
          </a:ln>
        </p:spPr>
      </p:cxnSp>
      <p:cxnSp>
        <p:nvCxnSpPr>
          <p:cNvPr id="134" name="Google Shape;134;p35"/>
          <p:cNvCxnSpPr/>
          <p:nvPr/>
        </p:nvCxnSpPr>
        <p:spPr>
          <a:xfrm>
            <a:off x="5955750" y="1857075"/>
            <a:ext cx="1778400" cy="0"/>
          </a:xfrm>
          <a:prstGeom prst="straightConnector1">
            <a:avLst/>
          </a:prstGeom>
          <a:noFill/>
          <a:ln w="9525" cap="flat" cmpd="sng">
            <a:solidFill>
              <a:srgbClr val="434343"/>
            </a:solidFill>
            <a:prstDash val="solid"/>
            <a:round/>
            <a:headEnd type="none" w="sm" len="sm"/>
            <a:tailEnd type="none" w="sm" len="sm"/>
          </a:ln>
        </p:spPr>
      </p:cxnSp>
      <p:sp>
        <p:nvSpPr>
          <p:cNvPr id="135" name="Google Shape;135;p35"/>
          <p:cNvSpPr txBox="1"/>
          <p:nvPr/>
        </p:nvSpPr>
        <p:spPr>
          <a:xfrm>
            <a:off x="1411100" y="2774850"/>
            <a:ext cx="1778400" cy="14931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Gradientes</a:t>
            </a:r>
            <a:endParaRPr sz="1200" b="0" i="0" u="none" strike="noStrike" cap="none">
              <a:solidFill>
                <a:schemeClr val="lt1"/>
              </a:solidFill>
              <a:latin typeface="DM Sans"/>
              <a:ea typeface="DM Sans"/>
              <a:cs typeface="DM Sans"/>
              <a:sym typeface="DM Sans"/>
            </a:endParaRPr>
          </a:p>
          <a:p>
            <a:pPr marL="457200" marR="0" lvl="0" indent="-304800" algn="l" rtl="0">
              <a:lnSpc>
                <a:spcPct val="100000"/>
              </a:lnSpc>
              <a:spcBef>
                <a:spcPts val="100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Transformaciones</a:t>
            </a:r>
            <a:endParaRPr sz="1200">
              <a:solidFill>
                <a:schemeClr val="lt1"/>
              </a:solidFill>
              <a:latin typeface="DM Sans"/>
              <a:ea typeface="DM Sans"/>
              <a:cs typeface="DM Sans"/>
              <a:sym typeface="DM Sans"/>
            </a:endParaRPr>
          </a:p>
          <a:p>
            <a:pPr marL="457200" marR="0" lvl="0" indent="-304800" algn="l" rtl="0">
              <a:lnSpc>
                <a:spcPct val="100000"/>
              </a:lnSpc>
              <a:spcBef>
                <a:spcPts val="100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Transiciones</a:t>
            </a:r>
            <a:endParaRPr sz="1200">
              <a:solidFill>
                <a:schemeClr val="lt1"/>
              </a:solidFill>
              <a:latin typeface="DM Sans"/>
              <a:ea typeface="DM Sans"/>
              <a:cs typeface="DM Sans"/>
              <a:sym typeface="DM Sans"/>
            </a:endParaRPr>
          </a:p>
          <a:p>
            <a:pPr marL="457200" marR="0" lvl="0" indent="-304800" algn="l" rtl="0">
              <a:lnSpc>
                <a:spcPct val="100000"/>
              </a:lnSpc>
              <a:spcBef>
                <a:spcPts val="1000"/>
              </a:spcBef>
              <a:spcAft>
                <a:spcPts val="1000"/>
              </a:spcAft>
              <a:buClr>
                <a:schemeClr val="accent4"/>
              </a:buClr>
              <a:buSzPts val="1200"/>
              <a:buFont typeface="DM Sans"/>
              <a:buChar char="✓"/>
            </a:pPr>
            <a:r>
              <a:rPr lang="es" sz="1200">
                <a:solidFill>
                  <a:schemeClr val="lt1"/>
                </a:solidFill>
                <a:latin typeface="DM Sans"/>
                <a:ea typeface="DM Sans"/>
                <a:cs typeface="DM Sans"/>
                <a:sym typeface="DM Sans"/>
              </a:rPr>
              <a:t>Animaciones</a:t>
            </a:r>
            <a:endParaRPr sz="1200">
              <a:solidFill>
                <a:schemeClr val="lt1"/>
              </a:solidFill>
              <a:latin typeface="DM Sans"/>
              <a:ea typeface="DM Sans"/>
              <a:cs typeface="DM Sans"/>
              <a:sym typeface="DM Sans"/>
            </a:endParaRPr>
          </a:p>
        </p:txBody>
      </p:sp>
      <p:sp>
        <p:nvSpPr>
          <p:cNvPr id="136" name="Google Shape;136;p35"/>
          <p:cNvSpPr txBox="1"/>
          <p:nvPr/>
        </p:nvSpPr>
        <p:spPr>
          <a:xfrm>
            <a:off x="5926175" y="2824538"/>
            <a:ext cx="1868100" cy="13647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1000"/>
              </a:spcBef>
              <a:spcAft>
                <a:spcPts val="0"/>
              </a:spcAft>
              <a:buClr>
                <a:srgbClr val="EA90FF"/>
              </a:buClr>
              <a:buSzPts val="1200"/>
              <a:buFont typeface="DM Sans"/>
              <a:buChar char="✓"/>
            </a:pPr>
            <a:r>
              <a:rPr lang="es" sz="1200" dirty="0">
                <a:solidFill>
                  <a:schemeClr val="lt1"/>
                </a:solidFill>
                <a:latin typeface="DM Sans"/>
                <a:ea typeface="DM Sans"/>
                <a:cs typeface="DM Sans"/>
                <a:sym typeface="DM Sans"/>
              </a:rPr>
              <a:t>GitHub</a:t>
            </a:r>
            <a:endParaRPr sz="1200" dirty="0">
              <a:solidFill>
                <a:schemeClr val="lt1"/>
              </a:solidFill>
              <a:latin typeface="DM Sans"/>
              <a:ea typeface="DM Sans"/>
              <a:cs typeface="DM Sans"/>
              <a:sym typeface="DM Sans"/>
            </a:endParaRPr>
          </a:p>
          <a:p>
            <a:pPr marL="457200" marR="0" lvl="0" indent="-304800" algn="l" rtl="0">
              <a:lnSpc>
                <a:spcPct val="100000"/>
              </a:lnSpc>
              <a:spcBef>
                <a:spcPts val="1000"/>
              </a:spcBef>
              <a:spcAft>
                <a:spcPts val="0"/>
              </a:spcAft>
              <a:buClr>
                <a:srgbClr val="EA90FF"/>
              </a:buClr>
              <a:buSzPts val="1200"/>
              <a:buFont typeface="DM Sans"/>
              <a:buChar char="✓"/>
            </a:pPr>
            <a:r>
              <a:rPr lang="es" sz="1200" dirty="0">
                <a:solidFill>
                  <a:schemeClr val="lt1"/>
                </a:solidFill>
                <a:latin typeface="DM Sans"/>
                <a:ea typeface="DM Sans"/>
                <a:cs typeface="DM Sans"/>
                <a:sym typeface="DM Sans"/>
              </a:rPr>
              <a:t>Creación de cuenta</a:t>
            </a:r>
            <a:endParaRPr sz="1200" dirty="0">
              <a:solidFill>
                <a:schemeClr val="lt1"/>
              </a:solidFill>
              <a:latin typeface="DM Sans"/>
              <a:ea typeface="DM Sans"/>
              <a:cs typeface="DM Sans"/>
              <a:sym typeface="DM Sans"/>
            </a:endParaRPr>
          </a:p>
          <a:p>
            <a:pPr marL="457200" marR="0" lvl="0" indent="-304800" algn="l" rtl="0">
              <a:lnSpc>
                <a:spcPct val="100000"/>
              </a:lnSpc>
              <a:spcBef>
                <a:spcPts val="1000"/>
              </a:spcBef>
              <a:spcAft>
                <a:spcPts val="1000"/>
              </a:spcAft>
              <a:buClr>
                <a:srgbClr val="EA90FF"/>
              </a:buClr>
              <a:buSzPts val="1200"/>
              <a:buFont typeface="DM Sans"/>
              <a:buChar char="✓"/>
            </a:pPr>
            <a:r>
              <a:rPr lang="es" sz="1200" dirty="0">
                <a:solidFill>
                  <a:schemeClr val="lt1"/>
                </a:solidFill>
                <a:latin typeface="DM Sans"/>
                <a:ea typeface="DM Sans"/>
                <a:cs typeface="DM Sans"/>
                <a:sym typeface="DM Sans"/>
              </a:rPr>
              <a:t>Creación de repositorio</a:t>
            </a:r>
            <a:endParaRPr sz="1200" dirty="0">
              <a:solidFill>
                <a:schemeClr val="lt1"/>
              </a:solidFill>
              <a:latin typeface="DM Sans"/>
              <a:ea typeface="DM Sans"/>
              <a:cs typeface="DM Sans"/>
              <a:sym typeface="DM Sans"/>
            </a:endParaRPr>
          </a:p>
        </p:txBody>
      </p:sp>
      <p:sp>
        <p:nvSpPr>
          <p:cNvPr id="137" name="Google Shape;137;p35"/>
          <p:cNvSpPr txBox="1"/>
          <p:nvPr/>
        </p:nvSpPr>
        <p:spPr>
          <a:xfrm>
            <a:off x="3638365" y="2728650"/>
            <a:ext cx="1958700" cy="15855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00000"/>
              </a:lnSpc>
              <a:spcBef>
                <a:spcPts val="0"/>
              </a:spcBef>
              <a:spcAft>
                <a:spcPts val="0"/>
              </a:spcAft>
              <a:buClr>
                <a:schemeClr val="accent6"/>
              </a:buClr>
              <a:buSzPts val="1100"/>
              <a:buFont typeface="DM Sans"/>
              <a:buChar char="✓"/>
            </a:pPr>
            <a:r>
              <a:rPr lang="es" sz="1100" u="sng">
                <a:solidFill>
                  <a:schemeClr val="hlink"/>
                </a:solidFill>
                <a:latin typeface="DM Sans"/>
                <a:ea typeface="DM Sans"/>
                <a:cs typeface="DM Sans"/>
                <a:sym typeface="DM Sans"/>
                <a:hlinkClick r:id="rId5" action="ppaction://hlinksldjump"/>
              </a:rPr>
              <a:t>Git</a:t>
            </a:r>
            <a:endParaRPr sz="1100" b="0" i="0" u="none" strike="noStrike" cap="none">
              <a:solidFill>
                <a:srgbClr val="83AEFB"/>
              </a:solidFill>
              <a:latin typeface="DM Sans"/>
              <a:ea typeface="DM Sans"/>
              <a:cs typeface="DM Sans"/>
              <a:sym typeface="DM Sans"/>
            </a:endParaRPr>
          </a:p>
          <a:p>
            <a:pPr marL="457200" marR="0" lvl="0" indent="-298450" algn="l" rtl="0">
              <a:lnSpc>
                <a:spcPct val="100000"/>
              </a:lnSpc>
              <a:spcBef>
                <a:spcPts val="1000"/>
              </a:spcBef>
              <a:spcAft>
                <a:spcPts val="0"/>
              </a:spcAft>
              <a:buClr>
                <a:schemeClr val="accent6"/>
              </a:buClr>
              <a:buSzPts val="1100"/>
              <a:buFont typeface="DM Sans"/>
              <a:buChar char="✓"/>
            </a:pPr>
            <a:r>
              <a:rPr lang="es" sz="1100" u="sng">
                <a:solidFill>
                  <a:schemeClr val="hlink"/>
                </a:solidFill>
                <a:latin typeface="DM Sans"/>
                <a:ea typeface="DM Sans"/>
                <a:cs typeface="DM Sans"/>
                <a:sym typeface="DM Sans"/>
                <a:hlinkClick r:id="rId6" action="ppaction://hlinksldjump"/>
              </a:rPr>
              <a:t>Comandos básicos de la terminal</a:t>
            </a:r>
            <a:endParaRPr sz="1100" b="0" i="0" u="none" strike="noStrike" cap="none">
              <a:solidFill>
                <a:srgbClr val="83AEFB"/>
              </a:solidFill>
              <a:latin typeface="DM Sans"/>
              <a:ea typeface="DM Sans"/>
              <a:cs typeface="DM Sans"/>
              <a:sym typeface="DM Sans"/>
            </a:endParaRPr>
          </a:p>
          <a:p>
            <a:pPr marL="457200" marR="0" lvl="0" indent="-298450" algn="l" rtl="0">
              <a:lnSpc>
                <a:spcPct val="100000"/>
              </a:lnSpc>
              <a:spcBef>
                <a:spcPts val="1000"/>
              </a:spcBef>
              <a:spcAft>
                <a:spcPts val="0"/>
              </a:spcAft>
              <a:buClr>
                <a:schemeClr val="accent6"/>
              </a:buClr>
              <a:buSzPts val="1100"/>
              <a:buFont typeface="DM Sans"/>
              <a:buChar char="✓"/>
            </a:pPr>
            <a:r>
              <a:rPr lang="es" sz="1100" u="sng">
                <a:solidFill>
                  <a:schemeClr val="hlink"/>
                </a:solidFill>
                <a:latin typeface="DM Sans"/>
                <a:ea typeface="DM Sans"/>
                <a:cs typeface="DM Sans"/>
                <a:sym typeface="DM Sans"/>
                <a:hlinkClick r:id="rId7" action="ppaction://hlinksldjump"/>
              </a:rPr>
              <a:t>Creando repositorios</a:t>
            </a:r>
            <a:endParaRPr sz="1100">
              <a:solidFill>
                <a:srgbClr val="83AEFB"/>
              </a:solidFill>
              <a:latin typeface="DM Sans"/>
              <a:ea typeface="DM Sans"/>
              <a:cs typeface="DM Sans"/>
              <a:sym typeface="DM Sans"/>
            </a:endParaRPr>
          </a:p>
          <a:p>
            <a:pPr marL="457200" marR="0" lvl="0" indent="-298450" algn="l" rtl="0">
              <a:lnSpc>
                <a:spcPct val="100000"/>
              </a:lnSpc>
              <a:spcBef>
                <a:spcPts val="1000"/>
              </a:spcBef>
              <a:spcAft>
                <a:spcPts val="1000"/>
              </a:spcAft>
              <a:buClr>
                <a:schemeClr val="accent6"/>
              </a:buClr>
              <a:buSzPts val="1100"/>
              <a:buFont typeface="DM Sans"/>
              <a:buChar char="✓"/>
            </a:pPr>
            <a:r>
              <a:rPr lang="es" sz="1100" u="sng">
                <a:solidFill>
                  <a:schemeClr val="hlink"/>
                </a:solidFill>
                <a:latin typeface="DM Sans"/>
                <a:ea typeface="DM Sans"/>
                <a:cs typeface="DM Sans"/>
                <a:sym typeface="DM Sans"/>
                <a:hlinkClick r:id="rId8" action="ppaction://hlinksldjump"/>
              </a:rPr>
              <a:t>Ramas</a:t>
            </a:r>
            <a:endParaRPr sz="1100">
              <a:solidFill>
                <a:srgbClr val="83AEFB"/>
              </a:solidFill>
              <a:latin typeface="DM Sans"/>
              <a:ea typeface="DM Sans"/>
              <a:cs typeface="DM Sans"/>
              <a:sym typeface="DM Sans"/>
            </a:endParaRPr>
          </a:p>
        </p:txBody>
      </p:sp>
      <p:sp>
        <p:nvSpPr>
          <p:cNvPr id="138" name="Google Shape;138;p35"/>
          <p:cNvSpPr txBox="1"/>
          <p:nvPr/>
        </p:nvSpPr>
        <p:spPr>
          <a:xfrm>
            <a:off x="5865575" y="1934063"/>
            <a:ext cx="1928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500"/>
              <a:buFont typeface="Arial"/>
              <a:buNone/>
            </a:pPr>
            <a:r>
              <a:rPr lang="es" sz="1300" b="1">
                <a:solidFill>
                  <a:srgbClr val="999999"/>
                </a:solidFill>
                <a:latin typeface="DM Sans"/>
                <a:ea typeface="DM Sans"/>
                <a:cs typeface="DM Sans"/>
                <a:sym typeface="DM Sans"/>
              </a:rPr>
              <a:t>GitHub</a:t>
            </a:r>
            <a:endParaRPr sz="1500" b="1" i="0" u="none" strike="noStrike" cap="none">
              <a:solidFill>
                <a:srgbClr val="999999"/>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Empecemos con GIT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4"/>
          <p:cNvSpPr txBox="1"/>
          <p:nvPr/>
        </p:nvSpPr>
        <p:spPr>
          <a:xfrm>
            <a:off x="457725" y="312401"/>
            <a:ext cx="6033312"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Empecemos con GIT</a:t>
            </a:r>
            <a:endParaRPr sz="4000" b="1" i="0" u="none" strike="noStrike" cap="none" dirty="0">
              <a:solidFill>
                <a:schemeClr val="dk1"/>
              </a:solidFill>
              <a:latin typeface="DM Sans"/>
              <a:ea typeface="DM Sans"/>
              <a:cs typeface="DM Sans"/>
              <a:sym typeface="DM Sans"/>
            </a:endParaRPr>
          </a:p>
        </p:txBody>
      </p:sp>
      <p:sp>
        <p:nvSpPr>
          <p:cNvPr id="382" name="Google Shape;382;p64"/>
          <p:cNvSpPr txBox="1"/>
          <p:nvPr/>
        </p:nvSpPr>
        <p:spPr>
          <a:xfrm>
            <a:off x="390675" y="1264492"/>
            <a:ext cx="4730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Buscar en su menú el Git Bash, para abrir la terminal e iniciar con los comandos.</a:t>
            </a:r>
            <a:endParaRPr sz="1350" b="0" i="0" u="none" strike="noStrike" cap="none" dirty="0">
              <a:solidFill>
                <a:srgbClr val="000000"/>
              </a:solidFill>
              <a:latin typeface="DM Sans"/>
              <a:ea typeface="DM Sans"/>
              <a:cs typeface="DM Sans"/>
              <a:sym typeface="DM Sans"/>
            </a:endParaRPr>
          </a:p>
        </p:txBody>
      </p:sp>
      <p:pic>
        <p:nvPicPr>
          <p:cNvPr id="383" name="Google Shape;383;p64"/>
          <p:cNvPicPr preferRelativeResize="0"/>
          <p:nvPr/>
        </p:nvPicPr>
        <p:blipFill rotWithShape="1">
          <a:blip r:embed="rId3">
            <a:alphaModFix/>
          </a:blip>
          <a:srcRect/>
          <a:stretch/>
        </p:blipFill>
        <p:spPr>
          <a:xfrm>
            <a:off x="5120775" y="1605401"/>
            <a:ext cx="3298025" cy="2810200"/>
          </a:xfrm>
          <a:prstGeom prst="rect">
            <a:avLst/>
          </a:prstGeom>
          <a:noFill/>
          <a:ln>
            <a:noFill/>
          </a:ln>
        </p:spPr>
      </p:pic>
      <p:pic>
        <p:nvPicPr>
          <p:cNvPr id="3" name="Google Shape;388;p46" descr="confused the simpsons GIF">
            <a:extLst>
              <a:ext uri="{FF2B5EF4-FFF2-40B4-BE49-F238E27FC236}">
                <a16:creationId xmlns:a16="http://schemas.microsoft.com/office/drawing/2014/main" id="{9B032C62-4316-2174-4482-64490A50201D}"/>
              </a:ext>
            </a:extLst>
          </p:cNvPr>
          <p:cNvPicPr preferRelativeResize="0"/>
          <p:nvPr/>
        </p:nvPicPr>
        <p:blipFill>
          <a:blip r:embed="rId4">
            <a:alphaModFix/>
          </a:blip>
          <a:stretch>
            <a:fillRect/>
          </a:stretch>
        </p:blipFill>
        <p:spPr>
          <a:xfrm>
            <a:off x="823061" y="2105571"/>
            <a:ext cx="2759000" cy="2069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5"/>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65"/>
          <p:cNvSpPr txBox="1"/>
          <p:nvPr/>
        </p:nvSpPr>
        <p:spPr>
          <a:xfrm>
            <a:off x="462375" y="403425"/>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Verificando versión de GIT</a:t>
            </a:r>
            <a:endParaRPr sz="3500" b="1">
              <a:solidFill>
                <a:schemeClr val="lt1"/>
              </a:solidFill>
              <a:latin typeface="DM Sans"/>
              <a:ea typeface="DM Sans"/>
              <a:cs typeface="DM Sans"/>
              <a:sym typeface="DM Sans"/>
            </a:endParaRPr>
          </a:p>
        </p:txBody>
      </p:sp>
      <p:grpSp>
        <p:nvGrpSpPr>
          <p:cNvPr id="390" name="Google Shape;390;p65"/>
          <p:cNvGrpSpPr/>
          <p:nvPr/>
        </p:nvGrpSpPr>
        <p:grpSpPr>
          <a:xfrm>
            <a:off x="8212551" y="169348"/>
            <a:ext cx="738900" cy="738900"/>
            <a:chOff x="473351" y="619523"/>
            <a:chExt cx="738900" cy="738900"/>
          </a:xfrm>
        </p:grpSpPr>
        <p:sp>
          <p:nvSpPr>
            <p:cNvPr id="391" name="Google Shape;391;p6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2" name="Google Shape;392;p6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393" name="Google Shape;393;p65"/>
          <p:cNvSpPr txBox="1"/>
          <p:nvPr/>
        </p:nvSpPr>
        <p:spPr>
          <a:xfrm>
            <a:off x="976975" y="1417575"/>
            <a:ext cx="60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DM Sans"/>
                <a:ea typeface="DM Sans"/>
                <a:cs typeface="DM Sans"/>
                <a:sym typeface="DM Sans"/>
              </a:rPr>
              <a:t>Escribe git --version y presiona Enter.</a:t>
            </a:r>
            <a:endParaRPr dirty="0">
              <a:latin typeface="DM Sans"/>
              <a:ea typeface="DM Sans"/>
              <a:cs typeface="DM Sans"/>
              <a:sym typeface="DM Sans"/>
            </a:endParaRPr>
          </a:p>
        </p:txBody>
      </p:sp>
      <p:graphicFrame>
        <p:nvGraphicFramePr>
          <p:cNvPr id="394" name="Google Shape;394;p65"/>
          <p:cNvGraphicFramePr/>
          <p:nvPr/>
        </p:nvGraphicFramePr>
        <p:xfrm>
          <a:off x="1697488" y="2289875"/>
          <a:ext cx="5749025" cy="1309350"/>
        </p:xfrm>
        <a:graphic>
          <a:graphicData uri="http://schemas.openxmlformats.org/drawingml/2006/table">
            <a:tbl>
              <a:tblPr>
                <a:noFill/>
                <a:tableStyleId>{4186ABAB-A235-4F56-BBEF-991816AB424C}</a:tableStyleId>
              </a:tblPr>
              <a:tblGrid>
                <a:gridCol w="5749025">
                  <a:extLst>
                    <a:ext uri="{9D8B030D-6E8A-4147-A177-3AD203B41FA5}">
                      <a16:colId xmlns:a16="http://schemas.microsoft.com/office/drawing/2014/main" val="20000"/>
                    </a:ext>
                  </a:extLst>
                </a:gridCol>
              </a:tblGrid>
              <a:tr h="1309350">
                <a:tc>
                  <a:txBody>
                    <a:bodyPr/>
                    <a:lstStyle/>
                    <a:p>
                      <a:pPr marL="0" marR="0" lvl="0" indent="0" algn="l" rtl="0">
                        <a:lnSpc>
                          <a:spcPct val="100000"/>
                        </a:lnSpc>
                        <a:spcBef>
                          <a:spcPts val="0"/>
                        </a:spcBef>
                        <a:spcAft>
                          <a:spcPts val="0"/>
                        </a:spcAft>
                        <a:buClr>
                          <a:srgbClr val="000000"/>
                        </a:buClr>
                        <a:buSzPts val="1800"/>
                        <a:buFont typeface="Arial"/>
                        <a:buNone/>
                      </a:pPr>
                      <a:r>
                        <a:rPr lang="es" sz="1800" u="none" strike="noStrike" cap="none" dirty="0">
                          <a:solidFill>
                            <a:srgbClr val="00FF00"/>
                          </a:solidFill>
                          <a:highlight>
                            <a:srgbClr val="000000"/>
                          </a:highlight>
                          <a:latin typeface="Consolas"/>
                          <a:ea typeface="Consolas"/>
                          <a:cs typeface="Consolas"/>
                          <a:sym typeface="Consolas"/>
                        </a:rPr>
                        <a:t>john@MyShopSolutions</a:t>
                      </a:r>
                      <a:r>
                        <a:rPr lang="es" sz="1800" u="none" strike="noStrike" cap="none" dirty="0">
                          <a:solidFill>
                            <a:srgbClr val="FF00FF"/>
                          </a:solidFill>
                          <a:highlight>
                            <a:srgbClr val="000000"/>
                          </a:highlight>
                          <a:latin typeface="Consolas"/>
                          <a:ea typeface="Consolas"/>
                          <a:cs typeface="Consolas"/>
                          <a:sym typeface="Consolas"/>
                        </a:rPr>
                        <a:t>: ~$</a:t>
                      </a:r>
                      <a:r>
                        <a:rPr lang="es" sz="1800" u="none" strike="noStrike" cap="none" dirty="0">
                          <a:solidFill>
                            <a:srgbClr val="F3F3F3"/>
                          </a:solidFill>
                          <a:highlight>
                            <a:srgbClr val="000000"/>
                          </a:highlight>
                          <a:latin typeface="Consolas"/>
                          <a:ea typeface="Consolas"/>
                          <a:cs typeface="Consolas"/>
                          <a:sym typeface="Consolas"/>
                        </a:rPr>
                        <a:t> git --version</a:t>
                      </a:r>
                      <a:endParaRPr sz="18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800" u="none" strike="noStrike" cap="none" dirty="0">
                          <a:solidFill>
                            <a:srgbClr val="FFFFFF"/>
                          </a:solidFill>
                          <a:highlight>
                            <a:srgbClr val="000000"/>
                          </a:highlight>
                          <a:latin typeface="Consolas"/>
                          <a:ea typeface="Consolas"/>
                          <a:cs typeface="Consolas"/>
                          <a:sym typeface="Consolas"/>
                        </a:rPr>
                        <a:t>git version 2.17.1</a:t>
                      </a:r>
                      <a:endParaRPr sz="1800" u="none" strike="noStrike" cap="none" dirty="0">
                        <a:solidFill>
                          <a:srgbClr val="FF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800" u="none" strike="noStrike" cap="none" dirty="0">
                          <a:solidFill>
                            <a:srgbClr val="00FF00"/>
                          </a:solidFill>
                          <a:highlight>
                            <a:srgbClr val="000000"/>
                          </a:highlight>
                          <a:latin typeface="Consolas"/>
                          <a:ea typeface="Consolas"/>
                          <a:cs typeface="Consolas"/>
                          <a:sym typeface="Consolas"/>
                        </a:rPr>
                        <a:t>john@MyShopSolutions</a:t>
                      </a:r>
                      <a:r>
                        <a:rPr lang="es" sz="1800" u="none" strike="noStrike" cap="none" dirty="0">
                          <a:solidFill>
                            <a:srgbClr val="FF00FF"/>
                          </a:solidFill>
                          <a:highlight>
                            <a:srgbClr val="000000"/>
                          </a:highlight>
                          <a:latin typeface="Consolas"/>
                          <a:ea typeface="Consolas"/>
                          <a:cs typeface="Consolas"/>
                          <a:sym typeface="Consolas"/>
                        </a:rPr>
                        <a:t>: ~$</a:t>
                      </a:r>
                      <a:endParaRPr sz="1800" u="none" strike="noStrike" cap="none" dirty="0">
                        <a:solidFill>
                          <a:srgbClr val="999999"/>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6"/>
          <p:cNvSpPr txBox="1"/>
          <p:nvPr/>
        </p:nvSpPr>
        <p:spPr>
          <a:xfrm>
            <a:off x="274828" y="549001"/>
            <a:ext cx="8472130"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Configurando GIT por primera vez</a:t>
            </a:r>
            <a:endParaRPr sz="4000" b="1" i="0" u="none" strike="noStrike" cap="none">
              <a:solidFill>
                <a:schemeClr val="dk1"/>
              </a:solidFill>
              <a:latin typeface="DM Sans"/>
              <a:ea typeface="DM Sans"/>
              <a:cs typeface="DM Sans"/>
              <a:sym typeface="DM Sans"/>
            </a:endParaRPr>
          </a:p>
        </p:txBody>
      </p:sp>
      <p:sp>
        <p:nvSpPr>
          <p:cNvPr id="400" name="Google Shape;400;p66"/>
          <p:cNvSpPr txBox="1"/>
          <p:nvPr/>
        </p:nvSpPr>
        <p:spPr>
          <a:xfrm>
            <a:off x="473349" y="1908175"/>
            <a:ext cx="7948755" cy="253912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 sz="1800" dirty="0">
                <a:highlight>
                  <a:schemeClr val="accent6"/>
                </a:highlight>
                <a:latin typeface="DM Sans"/>
                <a:ea typeface="DM Sans"/>
                <a:cs typeface="DM Sans"/>
                <a:sym typeface="DM Sans"/>
              </a:rPr>
              <a:t>Tu identidad</a:t>
            </a:r>
            <a:endParaRPr sz="1800" dirty="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80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800" dirty="0">
                <a:latin typeface="DM Sans"/>
                <a:ea typeface="DM Sans"/>
                <a:cs typeface="DM Sans"/>
                <a:sym typeface="DM Sans"/>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sz="180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7"/>
          <p:cNvSpPr txBox="1"/>
          <p:nvPr/>
        </p:nvSpPr>
        <p:spPr>
          <a:xfrm>
            <a:off x="208654" y="617047"/>
            <a:ext cx="8586429"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Configurando GIT por primera vez</a:t>
            </a:r>
            <a:endParaRPr sz="4000" b="1" i="0" u="none" strike="noStrike" cap="none" dirty="0">
              <a:solidFill>
                <a:schemeClr val="dk1"/>
              </a:solidFill>
              <a:latin typeface="DM Sans"/>
              <a:ea typeface="DM Sans"/>
              <a:cs typeface="DM Sans"/>
              <a:sym typeface="DM Sans"/>
            </a:endParaRPr>
          </a:p>
        </p:txBody>
      </p:sp>
      <p:sp>
        <p:nvSpPr>
          <p:cNvPr id="406" name="Google Shape;406;p67"/>
          <p:cNvSpPr/>
          <p:nvPr/>
        </p:nvSpPr>
        <p:spPr>
          <a:xfrm>
            <a:off x="1731113"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67"/>
          <p:cNvSpPr/>
          <p:nvPr/>
        </p:nvSpPr>
        <p:spPr>
          <a:xfrm>
            <a:off x="4278440" y="19604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67"/>
          <p:cNvSpPr/>
          <p:nvPr/>
        </p:nvSpPr>
        <p:spPr>
          <a:xfrm>
            <a:off x="6825776"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9" name="Google Shape;409;p67"/>
          <p:cNvCxnSpPr>
            <a:stCxn id="406" idx="6"/>
            <a:endCxn id="407" idx="2"/>
          </p:cNvCxnSpPr>
          <p:nvPr/>
        </p:nvCxnSpPr>
        <p:spPr>
          <a:xfrm>
            <a:off x="2318213" y="2254029"/>
            <a:ext cx="1960200" cy="0"/>
          </a:xfrm>
          <a:prstGeom prst="straightConnector1">
            <a:avLst/>
          </a:prstGeom>
          <a:noFill/>
          <a:ln w="9525" cap="flat" cmpd="sng">
            <a:solidFill>
              <a:srgbClr val="EAFF6A"/>
            </a:solidFill>
            <a:prstDash val="solid"/>
            <a:round/>
            <a:headEnd type="none" w="sm" len="sm"/>
            <a:tailEnd type="none" w="sm" len="sm"/>
          </a:ln>
        </p:spPr>
      </p:cxnSp>
      <p:cxnSp>
        <p:nvCxnSpPr>
          <p:cNvPr id="410" name="Google Shape;410;p67"/>
          <p:cNvCxnSpPr>
            <a:stCxn id="407" idx="6"/>
            <a:endCxn id="408" idx="2"/>
          </p:cNvCxnSpPr>
          <p:nvPr/>
        </p:nvCxnSpPr>
        <p:spPr>
          <a:xfrm>
            <a:off x="4865540" y="2254004"/>
            <a:ext cx="1960200" cy="0"/>
          </a:xfrm>
          <a:prstGeom prst="straightConnector1">
            <a:avLst/>
          </a:prstGeom>
          <a:noFill/>
          <a:ln w="9525" cap="flat" cmpd="sng">
            <a:solidFill>
              <a:srgbClr val="EAFF6A"/>
            </a:solidFill>
            <a:prstDash val="solid"/>
            <a:round/>
            <a:headEnd type="none" w="sm" len="sm"/>
            <a:tailEnd type="none" w="sm" len="sm"/>
          </a:ln>
        </p:spPr>
      </p:cxnSp>
      <p:sp>
        <p:nvSpPr>
          <p:cNvPr id="411" name="Google Shape;411;p67"/>
          <p:cNvSpPr txBox="1"/>
          <p:nvPr/>
        </p:nvSpPr>
        <p:spPr>
          <a:xfrm>
            <a:off x="1058525" y="2828600"/>
            <a:ext cx="1950900" cy="1587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Elige un nombre de usuario que recuerdes fácil, y el email que en la próxima clase usarás en Github.</a:t>
            </a:r>
            <a:endParaRPr sz="1350" b="0" i="0" u="none" strike="noStrike" cap="none">
              <a:solidFill>
                <a:srgbClr val="000000"/>
              </a:solidFill>
              <a:latin typeface="DM Sans"/>
              <a:ea typeface="DM Sans"/>
              <a:cs typeface="DM Sans"/>
              <a:sym typeface="DM Sans"/>
            </a:endParaRPr>
          </a:p>
        </p:txBody>
      </p:sp>
      <p:sp>
        <p:nvSpPr>
          <p:cNvPr id="412" name="Google Shape;412;p67"/>
          <p:cNvSpPr txBox="1"/>
          <p:nvPr/>
        </p:nvSpPr>
        <p:spPr>
          <a:xfrm>
            <a:off x="3601200" y="2828600"/>
            <a:ext cx="1950900" cy="1348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Establece el nombre con el comando: git config --global user.name "Nombre Apellido".</a:t>
            </a:r>
            <a:endParaRPr sz="1350">
              <a:solidFill>
                <a:schemeClr val="dk1"/>
              </a:solidFill>
              <a:latin typeface="DM Sans"/>
              <a:ea typeface="DM Sans"/>
              <a:cs typeface="DM Sans"/>
              <a:sym typeface="DM Sans"/>
            </a:endParaRPr>
          </a:p>
        </p:txBody>
      </p:sp>
      <p:sp>
        <p:nvSpPr>
          <p:cNvPr id="413" name="Google Shape;413;p67"/>
          <p:cNvSpPr txBox="1"/>
          <p:nvPr/>
        </p:nvSpPr>
        <p:spPr>
          <a:xfrm>
            <a:off x="6143875" y="2828600"/>
            <a:ext cx="2170200" cy="1348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Establece el correo a usar con el comando.  git config --global user.email johndoe@example.com</a:t>
            </a:r>
            <a:endParaRPr sz="1350" b="0" i="0" u="none" strike="noStrike" cap="none">
              <a:solidFill>
                <a:srgbClr val="000000"/>
              </a:solidFill>
              <a:latin typeface="DM Sans"/>
              <a:ea typeface="DM Sans"/>
              <a:cs typeface="DM Sans"/>
              <a:sym typeface="DM Sans"/>
            </a:endParaRPr>
          </a:p>
        </p:txBody>
      </p:sp>
      <p:sp>
        <p:nvSpPr>
          <p:cNvPr id="414" name="Google Shape;414;p67"/>
          <p:cNvSpPr txBox="1"/>
          <p:nvPr/>
        </p:nvSpPr>
        <p:spPr>
          <a:xfrm>
            <a:off x="4364888" y="19538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415" name="Google Shape;415;p67"/>
          <p:cNvSpPr txBox="1"/>
          <p:nvPr/>
        </p:nvSpPr>
        <p:spPr>
          <a:xfrm>
            <a:off x="6912188" y="19538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3</a:t>
            </a:r>
            <a:endParaRPr sz="3000" b="1" i="0" u="none" strike="noStrike" cap="none">
              <a:solidFill>
                <a:schemeClr val="dk1"/>
              </a:solidFill>
              <a:latin typeface="DM Sans"/>
              <a:ea typeface="DM Sans"/>
              <a:cs typeface="DM Sans"/>
              <a:sym typeface="DM Sans"/>
            </a:endParaRPr>
          </a:p>
        </p:txBody>
      </p:sp>
      <p:sp>
        <p:nvSpPr>
          <p:cNvPr id="416" name="Google Shape;416;p67"/>
          <p:cNvSpPr txBox="1"/>
          <p:nvPr/>
        </p:nvSpPr>
        <p:spPr>
          <a:xfrm>
            <a:off x="1817525" y="19538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8"/>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8"/>
          <p:cNvSpPr txBox="1"/>
          <p:nvPr/>
        </p:nvSpPr>
        <p:spPr>
          <a:xfrm>
            <a:off x="462375" y="403425"/>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Configurando GIT por primera vez</a:t>
            </a:r>
            <a:endParaRPr sz="3500" b="1">
              <a:solidFill>
                <a:schemeClr val="lt1"/>
              </a:solidFill>
              <a:latin typeface="DM Sans"/>
              <a:ea typeface="DM Sans"/>
              <a:cs typeface="DM Sans"/>
              <a:sym typeface="DM Sans"/>
            </a:endParaRPr>
          </a:p>
        </p:txBody>
      </p:sp>
      <p:grpSp>
        <p:nvGrpSpPr>
          <p:cNvPr id="423" name="Google Shape;423;p68"/>
          <p:cNvGrpSpPr/>
          <p:nvPr/>
        </p:nvGrpSpPr>
        <p:grpSpPr>
          <a:xfrm>
            <a:off x="8212551" y="169348"/>
            <a:ext cx="738900" cy="738900"/>
            <a:chOff x="473351" y="619523"/>
            <a:chExt cx="738900" cy="738900"/>
          </a:xfrm>
        </p:grpSpPr>
        <p:sp>
          <p:nvSpPr>
            <p:cNvPr id="424" name="Google Shape;424;p6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5" name="Google Shape;425;p6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aphicFrame>
        <p:nvGraphicFramePr>
          <p:cNvPr id="426" name="Google Shape;426;p68"/>
          <p:cNvGraphicFramePr/>
          <p:nvPr/>
        </p:nvGraphicFramePr>
        <p:xfrm>
          <a:off x="1227550" y="1819630"/>
          <a:ext cx="6541300" cy="1772920"/>
        </p:xfrm>
        <a:graphic>
          <a:graphicData uri="http://schemas.openxmlformats.org/drawingml/2006/table">
            <a:tbl>
              <a:tblPr>
                <a:noFill/>
                <a:tableStyleId>{4186ABAB-A235-4F56-BBEF-991816AB424C}</a:tableStyleId>
              </a:tblPr>
              <a:tblGrid>
                <a:gridCol w="6541300">
                  <a:extLst>
                    <a:ext uri="{9D8B030D-6E8A-4147-A177-3AD203B41FA5}">
                      <a16:colId xmlns:a16="http://schemas.microsoft.com/office/drawing/2014/main" val="20000"/>
                    </a:ext>
                  </a:extLst>
                </a:gridCol>
              </a:tblGrid>
              <a:tr h="1392175">
                <a:tc>
                  <a:txBody>
                    <a:bodyPr/>
                    <a:lstStyle/>
                    <a:p>
                      <a:pPr marL="0" marR="0" lvl="0" indent="0" algn="l" rtl="0">
                        <a:lnSpc>
                          <a:spcPct val="100000"/>
                        </a:lnSpc>
                        <a:spcBef>
                          <a:spcPts val="0"/>
                        </a:spcBef>
                        <a:spcAft>
                          <a:spcPts val="0"/>
                        </a:spcAft>
                        <a:buClr>
                          <a:srgbClr val="000000"/>
                        </a:buClr>
                        <a:buSzPts val="1100"/>
                        <a:buFont typeface="Arial"/>
                        <a:buNone/>
                      </a:pPr>
                      <a:r>
                        <a:rPr lang="es" sz="1800" u="none" strike="noStrike" cap="none">
                          <a:solidFill>
                            <a:srgbClr val="999999"/>
                          </a:solidFill>
                          <a:highlight>
                            <a:srgbClr val="000000"/>
                          </a:highlight>
                          <a:latin typeface="Consolas"/>
                          <a:ea typeface="Consolas"/>
                          <a:cs typeface="Consolas"/>
                          <a:sym typeface="Consolas"/>
                        </a:rPr>
                        <a:t>/* Paso 2*/</a:t>
                      </a:r>
                      <a:endParaRPr sz="1800" u="none" strike="noStrike" cap="none">
                        <a:solidFill>
                          <a:srgbClr val="00FF00"/>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800" u="none" strike="noStrike" cap="none">
                          <a:solidFill>
                            <a:srgbClr val="00FF00"/>
                          </a:solidFill>
                          <a:highlight>
                            <a:srgbClr val="000000"/>
                          </a:highlight>
                          <a:latin typeface="Consolas"/>
                          <a:ea typeface="Consolas"/>
                          <a:cs typeface="Consolas"/>
                          <a:sym typeface="Consolas"/>
                        </a:rPr>
                        <a:t>john@MyShopSolutions</a:t>
                      </a:r>
                      <a:r>
                        <a:rPr lang="es" sz="1800" u="none" strike="noStrike" cap="none">
                          <a:solidFill>
                            <a:srgbClr val="FF00FF"/>
                          </a:solidFill>
                          <a:highlight>
                            <a:srgbClr val="000000"/>
                          </a:highlight>
                          <a:latin typeface="Consolas"/>
                          <a:ea typeface="Consolas"/>
                          <a:cs typeface="Consolas"/>
                          <a:sym typeface="Consolas"/>
                        </a:rPr>
                        <a:t>: ~$</a:t>
                      </a:r>
                      <a:r>
                        <a:rPr lang="es" sz="1800" u="none" strike="noStrike" cap="none">
                          <a:solidFill>
                            <a:srgbClr val="F3F3F3"/>
                          </a:solidFill>
                          <a:highlight>
                            <a:srgbClr val="000000"/>
                          </a:highlight>
                          <a:latin typeface="Consolas"/>
                          <a:ea typeface="Consolas"/>
                          <a:cs typeface="Consolas"/>
                          <a:sym typeface="Consolas"/>
                        </a:rPr>
                        <a:t> git config --global user.name "John Doe"</a:t>
                      </a:r>
                      <a:endParaRPr sz="18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800" u="none" strike="noStrike" cap="none">
                          <a:solidFill>
                            <a:srgbClr val="999999"/>
                          </a:solidFill>
                          <a:highlight>
                            <a:srgbClr val="000000"/>
                          </a:highlight>
                          <a:latin typeface="Consolas"/>
                          <a:ea typeface="Consolas"/>
                          <a:cs typeface="Consolas"/>
                          <a:sym typeface="Consolas"/>
                        </a:rPr>
                        <a:t>/* Paso 3*/</a:t>
                      </a:r>
                      <a:endParaRPr sz="18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800" u="none" strike="noStrike" cap="none">
                          <a:solidFill>
                            <a:srgbClr val="00FF00"/>
                          </a:solidFill>
                          <a:highlight>
                            <a:srgbClr val="000000"/>
                          </a:highlight>
                          <a:latin typeface="Consolas"/>
                          <a:ea typeface="Consolas"/>
                          <a:cs typeface="Consolas"/>
                          <a:sym typeface="Consolas"/>
                        </a:rPr>
                        <a:t>john@MyShopSolutions</a:t>
                      </a:r>
                      <a:r>
                        <a:rPr lang="es" sz="1800" u="none" strike="noStrike" cap="none">
                          <a:solidFill>
                            <a:srgbClr val="FF00FF"/>
                          </a:solidFill>
                          <a:highlight>
                            <a:srgbClr val="000000"/>
                          </a:highlight>
                          <a:latin typeface="Consolas"/>
                          <a:ea typeface="Consolas"/>
                          <a:cs typeface="Consolas"/>
                          <a:sym typeface="Consolas"/>
                        </a:rPr>
                        <a:t>:</a:t>
                      </a:r>
                      <a:r>
                        <a:rPr lang="es" sz="1800" b="1" u="none" strike="noStrike" cap="none">
                          <a:solidFill>
                            <a:srgbClr val="FF00FF"/>
                          </a:solidFill>
                          <a:highlight>
                            <a:srgbClr val="000000"/>
                          </a:highlight>
                          <a:latin typeface="Consolas"/>
                          <a:ea typeface="Consolas"/>
                          <a:cs typeface="Consolas"/>
                          <a:sym typeface="Consolas"/>
                        </a:rPr>
                        <a:t>~$</a:t>
                      </a:r>
                      <a:r>
                        <a:rPr lang="es" sz="1800" u="none" strike="noStrike" cap="none">
                          <a:solidFill>
                            <a:srgbClr val="F3F3F3"/>
                          </a:solidFill>
                          <a:highlight>
                            <a:srgbClr val="000000"/>
                          </a:highlight>
                          <a:latin typeface="Consolas"/>
                          <a:ea typeface="Consolas"/>
                          <a:cs typeface="Consolas"/>
                          <a:sym typeface="Consolas"/>
                        </a:rPr>
                        <a:t> git config --global user.email johndoe@example.com</a:t>
                      </a:r>
                      <a:endParaRPr sz="1800" u="none" strike="noStrike" cap="none">
                        <a:solidFill>
                          <a:srgbClr val="00FFFF"/>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9"/>
          <p:cNvSpPr/>
          <p:nvPr/>
        </p:nvSpPr>
        <p:spPr>
          <a:xfrm>
            <a:off x="647400" y="1189150"/>
            <a:ext cx="7887000" cy="3402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69"/>
          <p:cNvSpPr txBox="1"/>
          <p:nvPr/>
        </p:nvSpPr>
        <p:spPr>
          <a:xfrm>
            <a:off x="462375" y="403425"/>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Comprobando tu configuración</a:t>
            </a:r>
            <a:endParaRPr sz="3500" b="1">
              <a:solidFill>
                <a:schemeClr val="lt1"/>
              </a:solidFill>
              <a:latin typeface="DM Sans"/>
              <a:ea typeface="DM Sans"/>
              <a:cs typeface="DM Sans"/>
              <a:sym typeface="DM Sans"/>
            </a:endParaRPr>
          </a:p>
        </p:txBody>
      </p:sp>
      <p:grpSp>
        <p:nvGrpSpPr>
          <p:cNvPr id="433" name="Google Shape;433;p69"/>
          <p:cNvGrpSpPr/>
          <p:nvPr/>
        </p:nvGrpSpPr>
        <p:grpSpPr>
          <a:xfrm>
            <a:off x="8212551" y="169348"/>
            <a:ext cx="738900" cy="738900"/>
            <a:chOff x="473351" y="619523"/>
            <a:chExt cx="738900" cy="738900"/>
          </a:xfrm>
        </p:grpSpPr>
        <p:sp>
          <p:nvSpPr>
            <p:cNvPr id="434" name="Google Shape;434;p6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5" name="Google Shape;435;p6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36" name="Google Shape;436;p69"/>
          <p:cNvSpPr txBox="1"/>
          <p:nvPr/>
        </p:nvSpPr>
        <p:spPr>
          <a:xfrm>
            <a:off x="929100" y="1245300"/>
            <a:ext cx="742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Vamos a comprobar si guardamos bien el usuario usando el comando: git config --list</a:t>
            </a:r>
            <a:endParaRPr>
              <a:latin typeface="DM Sans"/>
              <a:ea typeface="DM Sans"/>
              <a:cs typeface="DM Sans"/>
              <a:sym typeface="DM Sans"/>
            </a:endParaRPr>
          </a:p>
        </p:txBody>
      </p:sp>
      <p:graphicFrame>
        <p:nvGraphicFramePr>
          <p:cNvPr id="437" name="Google Shape;437;p69"/>
          <p:cNvGraphicFramePr/>
          <p:nvPr/>
        </p:nvGraphicFramePr>
        <p:xfrm>
          <a:off x="1878650" y="1645505"/>
          <a:ext cx="5009900" cy="2670125"/>
        </p:xfrm>
        <a:graphic>
          <a:graphicData uri="http://schemas.openxmlformats.org/drawingml/2006/table">
            <a:tbl>
              <a:tblPr>
                <a:noFill/>
                <a:tableStyleId>{4186ABAB-A235-4F56-BBEF-991816AB424C}</a:tableStyleId>
              </a:tblPr>
              <a:tblGrid>
                <a:gridCol w="5009900">
                  <a:extLst>
                    <a:ext uri="{9D8B030D-6E8A-4147-A177-3AD203B41FA5}">
                      <a16:colId xmlns:a16="http://schemas.microsoft.com/office/drawing/2014/main" val="20000"/>
                    </a:ext>
                  </a:extLst>
                </a:gridCol>
              </a:tblGrid>
              <a:tr h="2670125">
                <a:tc>
                  <a:txBody>
                    <a:bodyPr/>
                    <a:lstStyle/>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00FF00"/>
                          </a:solidFill>
                          <a:highlight>
                            <a:srgbClr val="000000"/>
                          </a:highlight>
                          <a:latin typeface="Consolas"/>
                          <a:ea typeface="Consolas"/>
                          <a:cs typeface="Consolas"/>
                          <a:sym typeface="Consolas"/>
                        </a:rPr>
                        <a:t>john@MyShopSolutions</a:t>
                      </a:r>
                      <a:r>
                        <a:rPr lang="es" sz="1600" u="none" strike="noStrike" cap="none" dirty="0">
                          <a:solidFill>
                            <a:srgbClr val="FF00FF"/>
                          </a:solidFill>
                          <a:highlight>
                            <a:srgbClr val="000000"/>
                          </a:highlight>
                          <a:latin typeface="Consolas"/>
                          <a:ea typeface="Consolas"/>
                          <a:cs typeface="Consolas"/>
                          <a:sym typeface="Consolas"/>
                        </a:rPr>
                        <a:t>: ~$ </a:t>
                      </a:r>
                      <a:r>
                        <a:rPr lang="es" sz="1600" u="none" strike="noStrike" cap="none" dirty="0">
                          <a:solidFill>
                            <a:srgbClr val="F3F3F3"/>
                          </a:solidFill>
                          <a:highlight>
                            <a:srgbClr val="000000"/>
                          </a:highlight>
                          <a:latin typeface="Consolas"/>
                          <a:ea typeface="Consolas"/>
                          <a:cs typeface="Consolas"/>
                          <a:sym typeface="Consolas"/>
                        </a:rPr>
                        <a:t>git config --list</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666666"/>
                          </a:solidFill>
                          <a:highlight>
                            <a:srgbClr val="000000"/>
                          </a:highlight>
                          <a:latin typeface="Consolas"/>
                          <a:ea typeface="Consolas"/>
                          <a:cs typeface="Consolas"/>
                          <a:sym typeface="Consolas"/>
                        </a:rPr>
                        <a:t>/* Se puede ver el usuario, el email y otros parámetros que dependerán de cada sistema operativo */</a:t>
                      </a:r>
                      <a:endParaRPr sz="1600" u="none" strike="noStrike" cap="none" dirty="0">
                        <a:solidFill>
                          <a:srgbClr val="666666"/>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F3F3F3"/>
                          </a:solidFill>
                          <a:highlight>
                            <a:srgbClr val="000000"/>
                          </a:highlight>
                          <a:latin typeface="Consolas"/>
                          <a:ea typeface="Consolas"/>
                          <a:cs typeface="Consolas"/>
                          <a:sym typeface="Consolas"/>
                        </a:rPr>
                        <a:t>user.name=John Doe</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F3F3F3"/>
                          </a:solidFill>
                          <a:highlight>
                            <a:srgbClr val="000000"/>
                          </a:highlight>
                          <a:latin typeface="Consolas"/>
                          <a:ea typeface="Consolas"/>
                          <a:cs typeface="Consolas"/>
                          <a:sym typeface="Consolas"/>
                        </a:rPr>
                        <a:t>user.email=johndoe@example.com</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F3F3F3"/>
                          </a:solidFill>
                          <a:highlight>
                            <a:srgbClr val="000000"/>
                          </a:highlight>
                          <a:latin typeface="Consolas"/>
                          <a:ea typeface="Consolas"/>
                          <a:cs typeface="Consolas"/>
                          <a:sym typeface="Consolas"/>
                        </a:rPr>
                        <a:t>color.status=auto</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F3F3F3"/>
                          </a:solidFill>
                          <a:highlight>
                            <a:srgbClr val="000000"/>
                          </a:highlight>
                          <a:latin typeface="Consolas"/>
                          <a:ea typeface="Consolas"/>
                          <a:cs typeface="Consolas"/>
                          <a:sym typeface="Consolas"/>
                        </a:rPr>
                        <a:t>color.branch=auto</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F3F3F3"/>
                          </a:solidFill>
                          <a:highlight>
                            <a:srgbClr val="000000"/>
                          </a:highlight>
                          <a:latin typeface="Consolas"/>
                          <a:ea typeface="Consolas"/>
                          <a:cs typeface="Consolas"/>
                          <a:sym typeface="Consolas"/>
                        </a:rPr>
                        <a:t>color.interactive=auto</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F3F3F3"/>
                          </a:solidFill>
                          <a:highlight>
                            <a:srgbClr val="000000"/>
                          </a:highlight>
                          <a:latin typeface="Consolas"/>
                          <a:ea typeface="Consolas"/>
                          <a:cs typeface="Consolas"/>
                          <a:sym typeface="Consolas"/>
                        </a:rPr>
                        <a:t>color.diff=auto</a:t>
                      </a:r>
                      <a:endParaRPr sz="1600" u="none" strike="noStrike" cap="none" dirty="0">
                        <a:solidFill>
                          <a:srgbClr val="F3F3F3"/>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0"/>
          <p:cNvSpPr/>
          <p:nvPr/>
        </p:nvSpPr>
        <p:spPr>
          <a:xfrm>
            <a:off x="647400" y="1189150"/>
            <a:ext cx="7887000" cy="3402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70"/>
          <p:cNvSpPr txBox="1"/>
          <p:nvPr/>
        </p:nvSpPr>
        <p:spPr>
          <a:xfrm>
            <a:off x="462375" y="403425"/>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Comprobando tu configuración</a:t>
            </a:r>
            <a:endParaRPr sz="3500" b="1">
              <a:solidFill>
                <a:schemeClr val="lt1"/>
              </a:solidFill>
              <a:latin typeface="DM Sans"/>
              <a:ea typeface="DM Sans"/>
              <a:cs typeface="DM Sans"/>
              <a:sym typeface="DM Sans"/>
            </a:endParaRPr>
          </a:p>
        </p:txBody>
      </p:sp>
      <p:grpSp>
        <p:nvGrpSpPr>
          <p:cNvPr id="444" name="Google Shape;444;p70"/>
          <p:cNvGrpSpPr/>
          <p:nvPr/>
        </p:nvGrpSpPr>
        <p:grpSpPr>
          <a:xfrm>
            <a:off x="8212551" y="169348"/>
            <a:ext cx="738900" cy="738900"/>
            <a:chOff x="473351" y="619523"/>
            <a:chExt cx="738900" cy="738900"/>
          </a:xfrm>
        </p:grpSpPr>
        <p:sp>
          <p:nvSpPr>
            <p:cNvPr id="445" name="Google Shape;445;p7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6" name="Google Shape;446;p7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47" name="Google Shape;447;p70"/>
          <p:cNvSpPr txBox="1"/>
          <p:nvPr/>
        </p:nvSpPr>
        <p:spPr>
          <a:xfrm>
            <a:off x="929100" y="1331500"/>
            <a:ext cx="71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Puedes también comprobar qué valor tiene la clave nombre en Git ejecutando: git config user.name</a:t>
            </a:r>
            <a:endParaRPr>
              <a:latin typeface="DM Sans"/>
              <a:ea typeface="DM Sans"/>
              <a:cs typeface="DM Sans"/>
              <a:sym typeface="DM Sans"/>
            </a:endParaRPr>
          </a:p>
        </p:txBody>
      </p:sp>
      <p:graphicFrame>
        <p:nvGraphicFramePr>
          <p:cNvPr id="448" name="Google Shape;448;p70"/>
          <p:cNvGraphicFramePr/>
          <p:nvPr>
            <p:extLst>
              <p:ext uri="{D42A27DB-BD31-4B8C-83A1-F6EECF244321}">
                <p14:modId xmlns:p14="http://schemas.microsoft.com/office/powerpoint/2010/main" val="2389450003"/>
              </p:ext>
            </p:extLst>
          </p:nvPr>
        </p:nvGraphicFramePr>
        <p:xfrm>
          <a:off x="1367098" y="2309578"/>
          <a:ext cx="6307803" cy="675640"/>
        </p:xfrm>
        <a:graphic>
          <a:graphicData uri="http://schemas.openxmlformats.org/drawingml/2006/table">
            <a:tbl>
              <a:tblPr>
                <a:noFill/>
                <a:tableStyleId>{4186ABAB-A235-4F56-BBEF-991816AB424C}</a:tableStyleId>
              </a:tblPr>
              <a:tblGrid>
                <a:gridCol w="6307803">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800"/>
                        <a:buFont typeface="Arial"/>
                        <a:buNone/>
                      </a:pPr>
                      <a:r>
                        <a:rPr lang="es" sz="1800" u="none" strike="noStrike" cap="none" dirty="0">
                          <a:solidFill>
                            <a:srgbClr val="00FF00"/>
                          </a:solidFill>
                          <a:highlight>
                            <a:srgbClr val="000000"/>
                          </a:highlight>
                          <a:latin typeface="Consolas"/>
                          <a:ea typeface="Consolas"/>
                          <a:cs typeface="Consolas"/>
                          <a:sym typeface="Consolas"/>
                        </a:rPr>
                        <a:t>john@MyShopSolutions: ~</a:t>
                      </a:r>
                      <a:r>
                        <a:rPr lang="es" sz="1800" u="none" strike="noStrike" cap="none" dirty="0">
                          <a:solidFill>
                            <a:srgbClr val="F3F3F3"/>
                          </a:solidFill>
                          <a:highlight>
                            <a:srgbClr val="000000"/>
                          </a:highlight>
                          <a:latin typeface="Consolas"/>
                          <a:ea typeface="Consolas"/>
                          <a:cs typeface="Consolas"/>
                          <a:sym typeface="Consolas"/>
                        </a:rPr>
                        <a:t>$ git config user.name</a:t>
                      </a:r>
                      <a:endParaRPr sz="18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800" u="none" strike="noStrike" cap="none" dirty="0">
                          <a:solidFill>
                            <a:srgbClr val="F3F3F3"/>
                          </a:solidFill>
                          <a:highlight>
                            <a:srgbClr val="000000"/>
                          </a:highlight>
                          <a:latin typeface="Consolas"/>
                          <a:ea typeface="Consolas"/>
                          <a:cs typeface="Consolas"/>
                          <a:sym typeface="Consolas"/>
                        </a:rPr>
                        <a:t>John Doe</a:t>
                      </a:r>
                      <a:endParaRPr sz="1800" u="none" strike="noStrike" cap="none" dirty="0">
                        <a:solidFill>
                          <a:srgbClr val="F3F3F3"/>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
        <p:nvSpPr>
          <p:cNvPr id="449" name="Google Shape;449;p70"/>
          <p:cNvSpPr txBox="1"/>
          <p:nvPr/>
        </p:nvSpPr>
        <p:spPr>
          <a:xfrm>
            <a:off x="1120650" y="3381100"/>
            <a:ext cx="416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Puedes consultar de la misma manera user.email</a:t>
            </a:r>
            <a:endParaRPr>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1"/>
          <p:cNvSpPr/>
          <p:nvPr/>
        </p:nvSpPr>
        <p:spPr>
          <a:xfrm>
            <a:off x="647400" y="1189150"/>
            <a:ext cx="7887000" cy="3402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71"/>
          <p:cNvSpPr txBox="1"/>
          <p:nvPr/>
        </p:nvSpPr>
        <p:spPr>
          <a:xfrm>
            <a:off x="462375" y="403425"/>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Obteniendo ayuda</a:t>
            </a:r>
            <a:endParaRPr sz="3500" b="1">
              <a:solidFill>
                <a:schemeClr val="lt1"/>
              </a:solidFill>
              <a:latin typeface="DM Sans"/>
              <a:ea typeface="DM Sans"/>
              <a:cs typeface="DM Sans"/>
              <a:sym typeface="DM Sans"/>
            </a:endParaRPr>
          </a:p>
        </p:txBody>
      </p:sp>
      <p:grpSp>
        <p:nvGrpSpPr>
          <p:cNvPr id="456" name="Google Shape;456;p71"/>
          <p:cNvGrpSpPr/>
          <p:nvPr/>
        </p:nvGrpSpPr>
        <p:grpSpPr>
          <a:xfrm>
            <a:off x="8212551" y="169348"/>
            <a:ext cx="738900" cy="738900"/>
            <a:chOff x="473351" y="619523"/>
            <a:chExt cx="738900" cy="738900"/>
          </a:xfrm>
        </p:grpSpPr>
        <p:sp>
          <p:nvSpPr>
            <p:cNvPr id="457" name="Google Shape;457;p7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8" name="Google Shape;458;p7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59" name="Google Shape;459;p71"/>
          <p:cNvSpPr txBox="1"/>
          <p:nvPr/>
        </p:nvSpPr>
        <p:spPr>
          <a:xfrm>
            <a:off x="883600" y="1361200"/>
            <a:ext cx="71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Si alguna vez necesitas ayuda usando Git, hay tres formas de ver la página del manual (manpage) para cualquier comando de Git:</a:t>
            </a:r>
            <a:endParaRPr>
              <a:latin typeface="DM Sans"/>
              <a:ea typeface="DM Sans"/>
              <a:cs typeface="DM Sans"/>
              <a:sym typeface="DM Sans"/>
            </a:endParaRPr>
          </a:p>
        </p:txBody>
      </p:sp>
      <p:graphicFrame>
        <p:nvGraphicFramePr>
          <p:cNvPr id="460" name="Google Shape;460;p71"/>
          <p:cNvGraphicFramePr/>
          <p:nvPr/>
        </p:nvGraphicFramePr>
        <p:xfrm>
          <a:off x="1857975" y="2450525"/>
          <a:ext cx="5731200" cy="1498600"/>
        </p:xfrm>
        <a:graphic>
          <a:graphicData uri="http://schemas.openxmlformats.org/drawingml/2006/table">
            <a:tbl>
              <a:tblPr>
                <a:noFill/>
                <a:tableStyleId>{4186ABAB-A235-4F56-BBEF-991816AB424C}</a:tableStyleId>
              </a:tblPr>
              <a:tblGrid>
                <a:gridCol w="573120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800"/>
                        <a:buFont typeface="Arial"/>
                        <a:buNone/>
                      </a:pPr>
                      <a:r>
                        <a:rPr lang="es" sz="1800" u="none" strike="noStrike" cap="none">
                          <a:solidFill>
                            <a:srgbClr val="666666"/>
                          </a:solidFill>
                          <a:highlight>
                            <a:srgbClr val="000000"/>
                          </a:highlight>
                          <a:latin typeface="Consolas"/>
                          <a:ea typeface="Consolas"/>
                          <a:cs typeface="Consolas"/>
                          <a:sym typeface="Consolas"/>
                        </a:rPr>
                        <a:t>/*Los tres comandos que disparan la ayuda de Git*/</a:t>
                      </a:r>
                      <a:endParaRPr sz="1800" u="none" strike="noStrike" cap="none">
                        <a:solidFill>
                          <a:srgbClr val="666666"/>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800" u="none" strike="noStrike" cap="none">
                          <a:solidFill>
                            <a:srgbClr val="00FF00"/>
                          </a:solidFill>
                          <a:highlight>
                            <a:srgbClr val="000000"/>
                          </a:highlight>
                          <a:latin typeface="Consolas"/>
                          <a:ea typeface="Consolas"/>
                          <a:cs typeface="Consolas"/>
                          <a:sym typeface="Consolas"/>
                        </a:rPr>
                        <a:t>john@MyShopSolutions</a:t>
                      </a:r>
                      <a:r>
                        <a:rPr lang="es" sz="1800" u="none" strike="noStrike" cap="none">
                          <a:solidFill>
                            <a:srgbClr val="FF00FF"/>
                          </a:solidFill>
                          <a:highlight>
                            <a:srgbClr val="000000"/>
                          </a:highlight>
                          <a:latin typeface="Consolas"/>
                          <a:ea typeface="Consolas"/>
                          <a:cs typeface="Consolas"/>
                          <a:sym typeface="Consolas"/>
                        </a:rPr>
                        <a:t>: ~</a:t>
                      </a:r>
                      <a:r>
                        <a:rPr lang="es" sz="1800" u="none" strike="noStrike" cap="none">
                          <a:solidFill>
                            <a:srgbClr val="F3F3F3"/>
                          </a:solidFill>
                          <a:highlight>
                            <a:srgbClr val="000000"/>
                          </a:highlight>
                          <a:latin typeface="Consolas"/>
                          <a:ea typeface="Consolas"/>
                          <a:cs typeface="Consolas"/>
                          <a:sym typeface="Consolas"/>
                        </a:rPr>
                        <a:t>$ git help config </a:t>
                      </a:r>
                      <a:endParaRPr sz="18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800" u="none" strike="noStrike" cap="none">
                          <a:solidFill>
                            <a:srgbClr val="00FF00"/>
                          </a:solidFill>
                          <a:highlight>
                            <a:srgbClr val="000000"/>
                          </a:highlight>
                          <a:latin typeface="Consolas"/>
                          <a:ea typeface="Consolas"/>
                          <a:cs typeface="Consolas"/>
                          <a:sym typeface="Consolas"/>
                        </a:rPr>
                        <a:t>john@MyShopSolutions</a:t>
                      </a:r>
                      <a:r>
                        <a:rPr lang="es" sz="1800" u="none" strike="noStrike" cap="none">
                          <a:solidFill>
                            <a:srgbClr val="FF00FF"/>
                          </a:solidFill>
                          <a:highlight>
                            <a:srgbClr val="000000"/>
                          </a:highlight>
                          <a:latin typeface="Consolas"/>
                          <a:ea typeface="Consolas"/>
                          <a:cs typeface="Consolas"/>
                          <a:sym typeface="Consolas"/>
                        </a:rPr>
                        <a:t>: ~</a:t>
                      </a:r>
                      <a:r>
                        <a:rPr lang="es" sz="1800" u="none" strike="noStrike" cap="none">
                          <a:solidFill>
                            <a:srgbClr val="F3F3F3"/>
                          </a:solidFill>
                          <a:highlight>
                            <a:srgbClr val="000000"/>
                          </a:highlight>
                          <a:latin typeface="Consolas"/>
                          <a:ea typeface="Consolas"/>
                          <a:cs typeface="Consolas"/>
                          <a:sym typeface="Consolas"/>
                        </a:rPr>
                        <a:t>$ git config --help</a:t>
                      </a:r>
                      <a:endParaRPr sz="18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800" u="none" strike="noStrike" cap="none">
                          <a:solidFill>
                            <a:srgbClr val="00FF00"/>
                          </a:solidFill>
                          <a:highlight>
                            <a:srgbClr val="000000"/>
                          </a:highlight>
                          <a:latin typeface="Consolas"/>
                          <a:ea typeface="Consolas"/>
                          <a:cs typeface="Consolas"/>
                          <a:sym typeface="Consolas"/>
                        </a:rPr>
                        <a:t>john@MyShopSolutions</a:t>
                      </a:r>
                      <a:r>
                        <a:rPr lang="es" sz="1800" u="none" strike="noStrike" cap="none">
                          <a:solidFill>
                            <a:srgbClr val="FF00FF"/>
                          </a:solidFill>
                          <a:highlight>
                            <a:srgbClr val="000000"/>
                          </a:highlight>
                          <a:latin typeface="Consolas"/>
                          <a:ea typeface="Consolas"/>
                          <a:cs typeface="Consolas"/>
                          <a:sym typeface="Consolas"/>
                        </a:rPr>
                        <a:t>: ~</a:t>
                      </a:r>
                      <a:r>
                        <a:rPr lang="es" sz="1800" u="none" strike="noStrike" cap="none">
                          <a:solidFill>
                            <a:srgbClr val="F3F3F3"/>
                          </a:solidFill>
                          <a:highlight>
                            <a:srgbClr val="000000"/>
                          </a:highlight>
                          <a:latin typeface="Consolas"/>
                          <a:ea typeface="Consolas"/>
                          <a:cs typeface="Consolas"/>
                          <a:sym typeface="Consolas"/>
                        </a:rPr>
                        <a:t>$ man git-config </a:t>
                      </a:r>
                      <a:endParaRPr sz="1800" u="none" strike="noStrike" cap="none">
                        <a:solidFill>
                          <a:srgbClr val="F3F3F3"/>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Resumen</a:t>
            </a:r>
            <a:endParaRPr sz="4000" b="1" i="0" u="none" strike="noStrike" cap="none">
              <a:solidFill>
                <a:schemeClr val="dk1"/>
              </a:solidFill>
              <a:latin typeface="DM Sans"/>
              <a:ea typeface="DM Sans"/>
              <a:cs typeface="DM Sans"/>
              <a:sym typeface="DM Sans"/>
            </a:endParaRPr>
          </a:p>
        </p:txBody>
      </p:sp>
      <p:sp>
        <p:nvSpPr>
          <p:cNvPr id="466" name="Google Shape;466;p72"/>
          <p:cNvSpPr txBox="1"/>
          <p:nvPr/>
        </p:nvSpPr>
        <p:spPr>
          <a:xfrm>
            <a:off x="334987" y="1522949"/>
            <a:ext cx="3761765" cy="226212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Deberías tener un conocimiento básico de qué es Git. </a:t>
            </a: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También deberías tener funcionando en tu sistema una versión de Git configurada con tu identidad. </a:t>
            </a: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Es el momento de aprender algunos fundamentos de Git.</a:t>
            </a: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pic>
        <p:nvPicPr>
          <p:cNvPr id="1026" name="Picture 2" descr="Comandos de GIT Básicos - Guía Completa">
            <a:extLst>
              <a:ext uri="{FF2B5EF4-FFF2-40B4-BE49-F238E27FC236}">
                <a16:creationId xmlns:a16="http://schemas.microsoft.com/office/drawing/2014/main" id="{505CE13A-3EF0-0D82-79AA-0B014BC95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816" y="987734"/>
            <a:ext cx="4495606" cy="27973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6"/>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144" name="Google Shape;144;p36"/>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145" name="Google Shape;145;p36"/>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Git.</a:t>
            </a:r>
            <a:endParaRPr sz="1350" b="0" i="0" u="none" strike="noStrike" cap="none">
              <a:solidFill>
                <a:schemeClr val="lt1"/>
              </a:solidFill>
              <a:latin typeface="DM Sans"/>
              <a:ea typeface="DM Sans"/>
              <a:cs typeface="DM Sans"/>
              <a:sym typeface="DM Sans"/>
            </a:endParaRPr>
          </a:p>
        </p:txBody>
      </p:sp>
      <p:pic>
        <p:nvPicPr>
          <p:cNvPr id="146" name="Google Shape;146;p36"/>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147" name="Google Shape;147;p36"/>
          <p:cNvSpPr txBox="1"/>
          <p:nvPr/>
        </p:nvSpPr>
        <p:spPr>
          <a:xfrm>
            <a:off x="2690561" y="2054738"/>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lt1"/>
                </a:solidFill>
                <a:latin typeface="DM Sans"/>
                <a:ea typeface="DM Sans"/>
                <a:cs typeface="DM Sans"/>
                <a:sym typeface="DM Sans"/>
              </a:rPr>
              <a:t>Aprender</a:t>
            </a:r>
            <a:r>
              <a:rPr lang="es" sz="1350">
                <a:solidFill>
                  <a:schemeClr val="lt1"/>
                </a:solidFill>
                <a:latin typeface="DM Sans"/>
                <a:ea typeface="DM Sans"/>
                <a:cs typeface="DM Sans"/>
                <a:sym typeface="DM Sans"/>
              </a:rPr>
              <a:t> cómo manejar la terminal.</a:t>
            </a:r>
            <a:endParaRPr sz="1350" i="0" u="none" strike="noStrike" cap="none">
              <a:solidFill>
                <a:schemeClr val="lt1"/>
              </a:solidFill>
              <a:latin typeface="DM Sans"/>
              <a:ea typeface="DM Sans"/>
              <a:cs typeface="DM Sans"/>
              <a:sym typeface="DM Sans"/>
            </a:endParaRPr>
          </a:p>
        </p:txBody>
      </p:sp>
      <p:pic>
        <p:nvPicPr>
          <p:cNvPr id="148" name="Google Shape;148;p36"/>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149" name="Google Shape;149;p36"/>
          <p:cNvSpPr txBox="1"/>
          <p:nvPr/>
        </p:nvSpPr>
        <p:spPr>
          <a:xfrm>
            <a:off x="2690561" y="29122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lt1"/>
                </a:solidFill>
                <a:latin typeface="DM Sans"/>
                <a:ea typeface="DM Sans"/>
                <a:cs typeface="DM Sans"/>
                <a:sym typeface="DM Sans"/>
              </a:rPr>
              <a:t>Usar </a:t>
            </a:r>
            <a:r>
              <a:rPr lang="es" sz="1350">
                <a:solidFill>
                  <a:schemeClr val="lt1"/>
                </a:solidFill>
                <a:latin typeface="DM Sans"/>
                <a:ea typeface="DM Sans"/>
                <a:cs typeface="DM Sans"/>
                <a:sym typeface="DM Sans"/>
              </a:rPr>
              <a:t>los comandos básicos de Git.</a:t>
            </a:r>
            <a:endParaRPr sz="1350" b="0" i="0" u="none" strike="noStrike" cap="none">
              <a:solidFill>
                <a:schemeClr val="lt1"/>
              </a:solidFill>
              <a:latin typeface="DM Sans"/>
              <a:ea typeface="DM Sans"/>
              <a:cs typeface="DM Sans"/>
              <a:sym typeface="DM Sans"/>
            </a:endParaRPr>
          </a:p>
        </p:txBody>
      </p:sp>
      <p:cxnSp>
        <p:nvCxnSpPr>
          <p:cNvPr id="150" name="Google Shape;150;p36"/>
          <p:cNvCxnSpPr>
            <a:stCxn id="144" idx="2"/>
            <a:endCxn id="146" idx="0"/>
          </p:cNvCxnSpPr>
          <p:nvPr/>
        </p:nvCxnSpPr>
        <p:spPr>
          <a:xfrm rot="-5400000" flipH="1">
            <a:off x="2052976"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151" name="Google Shape;151;p36"/>
          <p:cNvCxnSpPr>
            <a:stCxn id="146" idx="2"/>
            <a:endCxn id="148" idx="0"/>
          </p:cNvCxnSpPr>
          <p:nvPr/>
        </p:nvCxnSpPr>
        <p:spPr>
          <a:xfrm rot="-5400000" flipH="1">
            <a:off x="1953826" y="2692488"/>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3"/>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Comandos básicos de la terminal</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4"/>
          <p:cNvSpPr txBox="1"/>
          <p:nvPr/>
        </p:nvSpPr>
        <p:spPr>
          <a:xfrm>
            <a:off x="456973" y="300047"/>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¿Cómo abrir la terminal?</a:t>
            </a:r>
            <a:endParaRPr sz="4000" b="1" i="0" u="none" strike="noStrike" cap="none" dirty="0">
              <a:solidFill>
                <a:schemeClr val="dk1"/>
              </a:solidFill>
              <a:latin typeface="DM Sans"/>
              <a:ea typeface="DM Sans"/>
              <a:cs typeface="DM Sans"/>
              <a:sym typeface="DM Sans"/>
            </a:endParaRPr>
          </a:p>
        </p:txBody>
      </p:sp>
      <p:sp>
        <p:nvSpPr>
          <p:cNvPr id="477" name="Google Shape;477;p74"/>
          <p:cNvSpPr txBox="1"/>
          <p:nvPr/>
        </p:nvSpPr>
        <p:spPr>
          <a:xfrm>
            <a:off x="456973" y="1192375"/>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Para abrir la línea de comandos de Windows o símbolo del sistema, tan solo tienes que ir a Inicio &gt; Ejecutar o Buscar &gt; CMD.exe y se abrirá una pequeña ventana que te recordará al antiguo MS-DOS, o a Inicio-&gt;Git-&gt;Git Bash. </a:t>
            </a:r>
            <a:endParaRPr sz="1350" b="0" i="0" u="none" strike="noStrike" cap="none" dirty="0">
              <a:solidFill>
                <a:srgbClr val="000000"/>
              </a:solidFill>
              <a:latin typeface="DM Sans"/>
              <a:ea typeface="DM Sans"/>
              <a:cs typeface="DM Sans"/>
              <a:sym typeface="DM Sans"/>
            </a:endParaRPr>
          </a:p>
        </p:txBody>
      </p:sp>
      <p:sp>
        <p:nvSpPr>
          <p:cNvPr id="478" name="Google Shape;478;p74"/>
          <p:cNvSpPr txBox="1"/>
          <p:nvPr/>
        </p:nvSpPr>
        <p:spPr>
          <a:xfrm>
            <a:off x="4572000" y="11923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Para abrir la terminal de Mac OS haz clic en el icono "Finder" situado en el Dock, luego selecciona "Aplicaciones &gt; Utilidades", y finalmente dale doble clic al icono "Terminal".</a:t>
            </a:r>
            <a:endParaRPr sz="1350" b="0" i="0" u="none" strike="noStrike" cap="none" dirty="0">
              <a:solidFill>
                <a:srgbClr val="000000"/>
              </a:solidFill>
              <a:latin typeface="DM Sans"/>
              <a:ea typeface="DM Sans"/>
              <a:cs typeface="DM Sans"/>
              <a:sym typeface="DM Sans"/>
            </a:endParaRPr>
          </a:p>
        </p:txBody>
      </p:sp>
      <p:pic>
        <p:nvPicPr>
          <p:cNvPr id="7" name="Imagen 6">
            <a:extLst>
              <a:ext uri="{FF2B5EF4-FFF2-40B4-BE49-F238E27FC236}">
                <a16:creationId xmlns:a16="http://schemas.microsoft.com/office/drawing/2014/main" id="{D5F55E87-8D01-D27F-6EFA-1EF50631EB6F}"/>
              </a:ext>
            </a:extLst>
          </p:cNvPr>
          <p:cNvPicPr>
            <a:picLocks noChangeAspect="1"/>
          </p:cNvPicPr>
          <p:nvPr/>
        </p:nvPicPr>
        <p:blipFill rotWithShape="1">
          <a:blip r:embed="rId3"/>
          <a:srcRect l="1409" t="2522" b="-1"/>
          <a:stretch/>
        </p:blipFill>
        <p:spPr>
          <a:xfrm>
            <a:off x="490818" y="2959686"/>
            <a:ext cx="3700774" cy="1720598"/>
          </a:xfrm>
          <a:prstGeom prst="rect">
            <a:avLst/>
          </a:prstGeom>
        </p:spPr>
      </p:pic>
      <p:pic>
        <p:nvPicPr>
          <p:cNvPr id="9" name="Imagen 8">
            <a:extLst>
              <a:ext uri="{FF2B5EF4-FFF2-40B4-BE49-F238E27FC236}">
                <a16:creationId xmlns:a16="http://schemas.microsoft.com/office/drawing/2014/main" id="{09D34866-5ACE-96E3-85E6-5DFD05AA18DB}"/>
              </a:ext>
            </a:extLst>
          </p:cNvPr>
          <p:cNvPicPr>
            <a:picLocks noChangeAspect="1"/>
          </p:cNvPicPr>
          <p:nvPr/>
        </p:nvPicPr>
        <p:blipFill>
          <a:blip r:embed="rId4"/>
          <a:stretch>
            <a:fillRect/>
          </a:stretch>
        </p:blipFill>
        <p:spPr>
          <a:xfrm>
            <a:off x="3808214" y="2361603"/>
            <a:ext cx="2981079" cy="1471037"/>
          </a:xfrm>
          <a:prstGeom prst="rect">
            <a:avLst/>
          </a:prstGeom>
        </p:spPr>
      </p:pic>
      <p:pic>
        <p:nvPicPr>
          <p:cNvPr id="11" name="Imagen 10">
            <a:extLst>
              <a:ext uri="{FF2B5EF4-FFF2-40B4-BE49-F238E27FC236}">
                <a16:creationId xmlns:a16="http://schemas.microsoft.com/office/drawing/2014/main" id="{F13B22D1-C913-6B35-63D5-0DCFF5B11540}"/>
              </a:ext>
            </a:extLst>
          </p:cNvPr>
          <p:cNvPicPr>
            <a:picLocks noChangeAspect="1"/>
          </p:cNvPicPr>
          <p:nvPr/>
        </p:nvPicPr>
        <p:blipFill>
          <a:blip r:embed="rId5"/>
          <a:stretch>
            <a:fillRect/>
          </a:stretch>
        </p:blipFill>
        <p:spPr>
          <a:xfrm>
            <a:off x="5305579" y="3097121"/>
            <a:ext cx="3347603" cy="147103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5"/>
          <p:cNvSpPr txBox="1"/>
          <p:nvPr/>
        </p:nvSpPr>
        <p:spPr>
          <a:xfrm>
            <a:off x="768124" y="156411"/>
            <a:ext cx="5073208"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Comandos básicos</a:t>
            </a:r>
            <a:endParaRPr sz="4000" b="1" i="0" u="none" strike="noStrike" cap="none" dirty="0">
              <a:solidFill>
                <a:schemeClr val="dk1"/>
              </a:solidFill>
              <a:latin typeface="DM Sans"/>
              <a:ea typeface="DM Sans"/>
              <a:cs typeface="DM Sans"/>
              <a:sym typeface="DM Sans"/>
            </a:endParaRPr>
          </a:p>
        </p:txBody>
      </p:sp>
      <p:sp>
        <p:nvSpPr>
          <p:cNvPr id="484" name="Google Shape;484;p75"/>
          <p:cNvSpPr txBox="1"/>
          <p:nvPr/>
        </p:nvSpPr>
        <p:spPr>
          <a:xfrm>
            <a:off x="213356" y="1181218"/>
            <a:ext cx="4294450" cy="3716372"/>
          </a:xfrm>
          <a:prstGeom prst="rect">
            <a:avLst/>
          </a:prstGeom>
          <a:noFill/>
          <a:ln>
            <a:noFill/>
          </a:ln>
        </p:spPr>
        <p:txBody>
          <a:bodyPr spcFirstLastPara="1" wrap="square" lIns="91425" tIns="91425" rIns="91425" bIns="91425" anchor="t" anchorCtr="0">
            <a:spAutoFit/>
          </a:bodyPr>
          <a:lstStyle/>
          <a:p>
            <a:pPr marL="360000" marR="0" lvl="0" indent="-314325" algn="l" rtl="0">
              <a:lnSpc>
                <a:spcPct val="100000"/>
              </a:lnSpc>
              <a:spcBef>
                <a:spcPts val="0"/>
              </a:spcBef>
              <a:spcAft>
                <a:spcPts val="0"/>
              </a:spcAft>
              <a:buClr>
                <a:schemeClr val="accent4"/>
              </a:buClr>
              <a:buSzPts val="1350"/>
              <a:buFont typeface="DM Sans"/>
              <a:buChar char="✓"/>
            </a:pPr>
            <a:r>
              <a:rPr lang="es" sz="1350" b="1" dirty="0">
                <a:latin typeface="DM Sans"/>
                <a:ea typeface="DM Sans"/>
                <a:cs typeface="DM Sans"/>
                <a:sym typeface="DM Sans"/>
              </a:rPr>
              <a:t> /?</a:t>
            </a:r>
            <a:r>
              <a:rPr lang="es" sz="1350" dirty="0">
                <a:latin typeface="DM Sans"/>
                <a:ea typeface="DM Sans"/>
                <a:cs typeface="DM Sans"/>
                <a:sym typeface="DM Sans"/>
              </a:rPr>
              <a:t>: si quieres saber más de un comando, añade /? para ver la ayuda relacionada. Te será muy útil para ver las muchas opciones de cada comando.</a:t>
            </a:r>
            <a:endParaRPr sz="1350" dirty="0">
              <a:latin typeface="DM Sans"/>
              <a:ea typeface="DM Sans"/>
              <a:cs typeface="DM Sans"/>
              <a:sym typeface="DM Sans"/>
            </a:endParaRPr>
          </a:p>
          <a:p>
            <a:pPr marL="3600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 </a:t>
            </a:r>
            <a:r>
              <a:rPr lang="es" sz="1350" b="1" dirty="0">
                <a:latin typeface="DM Sans"/>
                <a:ea typeface="DM Sans"/>
                <a:cs typeface="DM Sans"/>
                <a:sym typeface="DM Sans"/>
              </a:rPr>
              <a:t>HELP</a:t>
            </a:r>
            <a:r>
              <a:rPr lang="es" sz="1350" dirty="0">
                <a:latin typeface="DM Sans"/>
                <a:ea typeface="DM Sans"/>
                <a:cs typeface="DM Sans"/>
                <a:sym typeface="DM Sans"/>
              </a:rPr>
              <a:t>: te mostrará una lista de comandos disponibles.</a:t>
            </a:r>
            <a:endParaRPr sz="1350" dirty="0">
              <a:latin typeface="DM Sans"/>
              <a:ea typeface="DM Sans"/>
              <a:cs typeface="DM Sans"/>
              <a:sym typeface="DM Sans"/>
            </a:endParaRPr>
          </a:p>
          <a:p>
            <a:pPr marL="360000" marR="0" lvl="0" indent="-314325" algn="l" rtl="0">
              <a:lnSpc>
                <a:spcPct val="100000"/>
              </a:lnSpc>
              <a:spcBef>
                <a:spcPts val="0"/>
              </a:spcBef>
              <a:spcAft>
                <a:spcPts val="0"/>
              </a:spcAft>
              <a:buClr>
                <a:schemeClr val="accent4"/>
              </a:buClr>
              <a:buSzPts val="1350"/>
              <a:buFont typeface="DM Sans"/>
              <a:buChar char="✓"/>
            </a:pPr>
            <a:r>
              <a:rPr lang="es" sz="1350" b="1" dirty="0">
                <a:latin typeface="DM Sans"/>
                <a:ea typeface="DM Sans"/>
                <a:cs typeface="DM Sans"/>
                <a:sym typeface="DM Sans"/>
              </a:rPr>
              <a:t> DIR</a:t>
            </a:r>
            <a:r>
              <a:rPr lang="es" sz="1350" dirty="0">
                <a:latin typeface="DM Sans"/>
                <a:ea typeface="DM Sans"/>
                <a:cs typeface="DM Sans"/>
                <a:sym typeface="DM Sans"/>
              </a:rPr>
              <a:t>: es el comando más conocido de DOS y sirve para ver el contenido de una carpeta (en MAC-OS usar LS).</a:t>
            </a:r>
            <a:endParaRPr sz="1350" dirty="0">
              <a:latin typeface="DM Sans"/>
              <a:ea typeface="DM Sans"/>
              <a:cs typeface="DM Sans"/>
              <a:sym typeface="DM Sans"/>
            </a:endParaRPr>
          </a:p>
          <a:p>
            <a:pPr marL="360000" marR="0" lvl="0" indent="-314325" algn="l" rtl="0">
              <a:lnSpc>
                <a:spcPct val="100000"/>
              </a:lnSpc>
              <a:spcBef>
                <a:spcPts val="0"/>
              </a:spcBef>
              <a:spcAft>
                <a:spcPts val="0"/>
              </a:spcAft>
              <a:buClr>
                <a:schemeClr val="accent4"/>
              </a:buClr>
              <a:buSzPts val="1350"/>
              <a:buFont typeface="DM Sans"/>
              <a:buChar char="✓"/>
            </a:pPr>
            <a:r>
              <a:rPr lang="es" sz="1350" b="1" dirty="0">
                <a:latin typeface="DM Sans"/>
                <a:ea typeface="DM Sans"/>
                <a:cs typeface="DM Sans"/>
                <a:sym typeface="DM Sans"/>
              </a:rPr>
              <a:t>CD</a:t>
            </a:r>
            <a:r>
              <a:rPr lang="es" sz="1350" dirty="0">
                <a:latin typeface="DM Sans"/>
                <a:ea typeface="DM Sans"/>
                <a:cs typeface="DM Sans"/>
                <a:sym typeface="DM Sans"/>
              </a:rPr>
              <a:t>: sirve para entrar en una carpeta o salir de ella (CD…).</a:t>
            </a:r>
            <a:endParaRPr sz="1350" dirty="0">
              <a:latin typeface="DM Sans"/>
              <a:ea typeface="DM Sans"/>
              <a:cs typeface="DM Sans"/>
              <a:sym typeface="DM Sans"/>
            </a:endParaRPr>
          </a:p>
          <a:p>
            <a:pPr marL="360000" marR="0" lvl="0" indent="-314325" algn="l" rtl="0">
              <a:lnSpc>
                <a:spcPct val="100000"/>
              </a:lnSpc>
              <a:spcBef>
                <a:spcPts val="0"/>
              </a:spcBef>
              <a:spcAft>
                <a:spcPts val="0"/>
              </a:spcAft>
              <a:buClr>
                <a:schemeClr val="accent4"/>
              </a:buClr>
              <a:buSzPts val="1350"/>
              <a:buFont typeface="DM Sans"/>
              <a:buChar char="✓"/>
            </a:pPr>
            <a:r>
              <a:rPr lang="es" sz="1350" b="1" dirty="0">
                <a:latin typeface="DM Sans"/>
                <a:ea typeface="DM Sans"/>
                <a:cs typeface="DM Sans"/>
                <a:sym typeface="DM Sans"/>
              </a:rPr>
              <a:t>CLEAR</a:t>
            </a:r>
            <a:r>
              <a:rPr lang="es" sz="1350" dirty="0">
                <a:latin typeface="DM Sans"/>
                <a:ea typeface="DM Sans"/>
                <a:cs typeface="DM Sans"/>
                <a:sym typeface="DM Sans"/>
              </a:rPr>
              <a:t>: limpia la consola.</a:t>
            </a:r>
          </a:p>
          <a:p>
            <a:pPr marL="360000" marR="0" lvl="0" indent="-314325" algn="l" rtl="0">
              <a:lnSpc>
                <a:spcPct val="100000"/>
              </a:lnSpc>
              <a:spcBef>
                <a:spcPts val="0"/>
              </a:spcBef>
              <a:spcAft>
                <a:spcPts val="0"/>
              </a:spcAft>
              <a:buClr>
                <a:schemeClr val="accent4"/>
              </a:buClr>
              <a:buSzPts val="1350"/>
              <a:buFont typeface="DM Sans"/>
              <a:buChar char="✓"/>
            </a:pPr>
            <a:r>
              <a:rPr lang="es-ES" sz="1350" b="1" dirty="0">
                <a:latin typeface="DM Sans"/>
                <a:ea typeface="DM Sans"/>
                <a:cs typeface="DM Sans"/>
                <a:sym typeface="DM Sans"/>
              </a:rPr>
              <a:t>EXIT: </a:t>
            </a:r>
            <a:r>
              <a:rPr lang="es-ES" sz="1350" dirty="0">
                <a:latin typeface="DM Sans"/>
                <a:ea typeface="DM Sans"/>
                <a:cs typeface="DM Sans"/>
                <a:sym typeface="DM Sans"/>
              </a:rPr>
              <a:t>cierra la ventana de la línea de comandos o símbolo del sistema.</a:t>
            </a:r>
          </a:p>
          <a:p>
            <a:pPr marL="360000" marR="0" lvl="0" indent="-314325" algn="l" rtl="0">
              <a:lnSpc>
                <a:spcPct val="100000"/>
              </a:lnSpc>
              <a:spcBef>
                <a:spcPts val="0"/>
              </a:spcBef>
              <a:spcAft>
                <a:spcPts val="0"/>
              </a:spcAft>
              <a:buClr>
                <a:schemeClr val="accent4"/>
              </a:buClr>
              <a:buSzPts val="1350"/>
              <a:buFont typeface="DM Sans"/>
              <a:buChar char="✓"/>
            </a:pPr>
            <a:r>
              <a:rPr lang="es-ES" sz="1350" b="1" dirty="0">
                <a:latin typeface="DM Sans"/>
                <a:ea typeface="DM Sans"/>
                <a:cs typeface="DM Sans"/>
                <a:sym typeface="DM Sans"/>
              </a:rPr>
              <a:t>COPY CON: </a:t>
            </a:r>
            <a:r>
              <a:rPr lang="es-ES" sz="1350" dirty="0">
                <a:latin typeface="DM Sans"/>
                <a:ea typeface="DM Sans"/>
                <a:cs typeface="DM Sans"/>
                <a:sym typeface="DM Sans"/>
              </a:rPr>
              <a:t>crear archivos (en MAC-OS usar TOUCH).</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sp>
        <p:nvSpPr>
          <p:cNvPr id="3" name="Google Shape;490;p76">
            <a:extLst>
              <a:ext uri="{FF2B5EF4-FFF2-40B4-BE49-F238E27FC236}">
                <a16:creationId xmlns:a16="http://schemas.microsoft.com/office/drawing/2014/main" id="{23E6D760-5E1D-8A7E-B0A0-4F9705474131}"/>
              </a:ext>
            </a:extLst>
          </p:cNvPr>
          <p:cNvSpPr txBox="1"/>
          <p:nvPr/>
        </p:nvSpPr>
        <p:spPr>
          <a:xfrm>
            <a:off x="4572000" y="1181218"/>
            <a:ext cx="4294450" cy="3924121"/>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b="1" dirty="0">
                <a:latin typeface="DM Sans"/>
                <a:ea typeface="DM Sans"/>
                <a:cs typeface="DM Sans"/>
                <a:sym typeface="DM Sans"/>
              </a:rPr>
              <a:t> MKDIR:</a:t>
            </a:r>
            <a:r>
              <a:rPr lang="es" sz="1350" dirty="0">
                <a:latin typeface="DM Sans"/>
                <a:ea typeface="DM Sans"/>
                <a:cs typeface="DM Sans"/>
                <a:sym typeface="DM Sans"/>
              </a:rPr>
              <a:t> con este comando crearás una carpeta nueva. Con RMDIR podrás eliminarla.</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dirty="0">
                <a:latin typeface="DM Sans"/>
                <a:ea typeface="DM Sans"/>
                <a:cs typeface="DM Sans"/>
                <a:sym typeface="DM Sans"/>
              </a:rPr>
              <a:t>MOVE y COPY: </a:t>
            </a:r>
            <a:r>
              <a:rPr lang="es" sz="1350" dirty="0">
                <a:latin typeface="DM Sans"/>
                <a:ea typeface="DM Sans"/>
                <a:cs typeface="DM Sans"/>
                <a:sym typeface="DM Sans"/>
              </a:rPr>
              <a:t>son los comandos para mover y copiar archivos respectivamente. Deberás indicar el nombre del archivo con su ruta (si está en otra carpeta en la que te encuentras) y la ruta de destino.</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dirty="0">
                <a:latin typeface="DM Sans"/>
                <a:ea typeface="DM Sans"/>
                <a:cs typeface="DM Sans"/>
                <a:sym typeface="DM Sans"/>
              </a:rPr>
              <a:t>RENAME: </a:t>
            </a:r>
            <a:r>
              <a:rPr lang="es" sz="1350" dirty="0">
                <a:latin typeface="DM Sans"/>
                <a:ea typeface="DM Sans"/>
                <a:cs typeface="DM Sans"/>
                <a:sym typeface="DM Sans"/>
              </a:rPr>
              <a:t>sirve para renombrar un archivo o carpeta. Hay que indicar el nombre original y el definitivo.</a:t>
            </a:r>
          </a:p>
          <a:p>
            <a:pPr marL="457200" indent="-314325">
              <a:buClr>
                <a:schemeClr val="accent4"/>
              </a:buClr>
              <a:buSzPts val="1350"/>
              <a:buFont typeface="DM Sans"/>
              <a:buChar char="✓"/>
            </a:pPr>
            <a:r>
              <a:rPr lang="es-ES" sz="1350" b="1" dirty="0">
                <a:latin typeface="DM Sans"/>
                <a:ea typeface="DM Sans"/>
                <a:cs typeface="DM Sans"/>
                <a:sym typeface="DM Sans"/>
              </a:rPr>
              <a:t>DEL: </a:t>
            </a:r>
            <a:r>
              <a:rPr lang="es-ES" sz="1350" dirty="0">
                <a:latin typeface="DM Sans"/>
                <a:ea typeface="DM Sans"/>
                <a:cs typeface="DM Sans"/>
                <a:sym typeface="DM Sans"/>
              </a:rPr>
              <a:t>es el comando para eliminar un archivo. Recuerda que no irá a la Papelera, así que piensa muy bien antes de borrar algo. Y para eliminar carpeta usa el comando RD (en MAC-OS usar RM para archivos / para eliminar carpetas RM -RF).</a:t>
            </a:r>
          </a:p>
          <a:p>
            <a:pPr marL="457200" marR="0" lvl="0" indent="-314325" algn="l" rtl="0">
              <a:lnSpc>
                <a:spcPct val="100000"/>
              </a:lnSpc>
              <a:spcBef>
                <a:spcPts val="0"/>
              </a:spcBef>
              <a:spcAft>
                <a:spcPts val="0"/>
              </a:spcAft>
              <a:buClr>
                <a:schemeClr val="accent4"/>
              </a:buClr>
              <a:buSzPts val="1350"/>
              <a:buFont typeface="DM Sans"/>
              <a:buChar char="✓"/>
            </a:pPr>
            <a:endParaRPr sz="1350" b="1"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07"/>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772" name="Google Shape;772;p107"/>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8"/>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83AEFB"/>
                </a:solidFill>
                <a:latin typeface="DM Sans"/>
                <a:ea typeface="DM Sans"/>
                <a:cs typeface="DM Sans"/>
                <a:sym typeface="DM Sans"/>
              </a:rPr>
              <a:t>Creando repositorios</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es un repositorio?</a:t>
            </a:r>
            <a:endParaRPr sz="4000" b="1" i="0" u="none" strike="noStrike" cap="none">
              <a:solidFill>
                <a:schemeClr val="dk1"/>
              </a:solidFill>
              <a:latin typeface="DM Sans"/>
              <a:ea typeface="DM Sans"/>
              <a:cs typeface="DM Sans"/>
              <a:sym typeface="DM Sans"/>
            </a:endParaRPr>
          </a:p>
        </p:txBody>
      </p:sp>
      <p:sp>
        <p:nvSpPr>
          <p:cNvPr id="507" name="Google Shape;507;p79"/>
          <p:cNvSpPr txBox="1"/>
          <p:nvPr/>
        </p:nvSpPr>
        <p:spPr>
          <a:xfrm>
            <a:off x="473350" y="1432927"/>
            <a:ext cx="5628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dirty="0">
                <a:latin typeface="DM Sans"/>
                <a:ea typeface="DM Sans"/>
                <a:cs typeface="DM Sans"/>
                <a:sym typeface="DM Sans"/>
              </a:rPr>
              <a:t>Un repositorio es un </a:t>
            </a:r>
            <a:r>
              <a:rPr lang="es" sz="1350" dirty="0">
                <a:highlight>
                  <a:srgbClr val="EAFF6A"/>
                </a:highlight>
                <a:latin typeface="DM Sans"/>
                <a:ea typeface="DM Sans"/>
                <a:cs typeface="DM Sans"/>
                <a:sym typeface="DM Sans"/>
              </a:rPr>
              <a:t>espacio centralizado donde se almacena, organiza, mantiene y difunde información.</a:t>
            </a:r>
            <a:r>
              <a:rPr lang="es" sz="1350" dirty="0">
                <a:latin typeface="DM Sans"/>
                <a:ea typeface="DM Sans"/>
                <a:cs typeface="DM Sans"/>
                <a:sym typeface="DM Sans"/>
              </a:rPr>
              <a:t> </a:t>
            </a: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Será “la carpeta” o espacio donde guardarás tu proyecto, para más adelante compartirlo con el equipo a través de un repositorio en la nube (en internet, por ejemplo en GitHub).</a:t>
            </a:r>
            <a:endParaRPr sz="1350" dirty="0">
              <a:latin typeface="DM Sans"/>
              <a:ea typeface="DM Sans"/>
              <a:cs typeface="DM Sans"/>
              <a:sym typeface="DM Sans"/>
            </a:endParaRPr>
          </a:p>
        </p:txBody>
      </p:sp>
      <p:sp>
        <p:nvSpPr>
          <p:cNvPr id="3" name="Google Shape;513;p80">
            <a:extLst>
              <a:ext uri="{FF2B5EF4-FFF2-40B4-BE49-F238E27FC236}">
                <a16:creationId xmlns:a16="http://schemas.microsoft.com/office/drawing/2014/main" id="{A908EE4F-AA1A-3333-A073-B30452B5F3CB}"/>
              </a:ext>
            </a:extLst>
          </p:cNvPr>
          <p:cNvSpPr txBox="1"/>
          <p:nvPr/>
        </p:nvSpPr>
        <p:spPr>
          <a:xfrm>
            <a:off x="581634" y="3622675"/>
            <a:ext cx="51588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Este comando se usa para crear un nuevo repositorio en Git. Nos crea un repositorio de manera local y lo hará en la carpeta donde estamos posicionados. También se le puede pasar [nombre_de_la_carpeta] y creará una con ese nombre. </a:t>
            </a:r>
            <a:endParaRPr sz="1350" b="0" i="0" u="none" strike="noStrike" cap="none" dirty="0">
              <a:solidFill>
                <a:srgbClr val="000000"/>
              </a:solidFill>
              <a:latin typeface="DM Sans"/>
              <a:ea typeface="DM Sans"/>
              <a:cs typeface="DM Sans"/>
              <a:sym typeface="DM Sans"/>
            </a:endParaRPr>
          </a:p>
        </p:txBody>
      </p:sp>
      <p:sp>
        <p:nvSpPr>
          <p:cNvPr id="5" name="Google Shape;512;p80">
            <a:extLst>
              <a:ext uri="{FF2B5EF4-FFF2-40B4-BE49-F238E27FC236}">
                <a16:creationId xmlns:a16="http://schemas.microsoft.com/office/drawing/2014/main" id="{32B60A65-C3AE-E6DD-D093-2142CEFA3704}"/>
              </a:ext>
            </a:extLst>
          </p:cNvPr>
          <p:cNvSpPr txBox="1"/>
          <p:nvPr/>
        </p:nvSpPr>
        <p:spPr>
          <a:xfrm>
            <a:off x="679892" y="2939029"/>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GIT INIT</a:t>
            </a:r>
            <a:endParaRPr sz="4000" b="1" i="0" u="none" strike="noStrike" cap="none" dirty="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81"/>
          <p:cNvPicPr preferRelativeResize="0"/>
          <p:nvPr/>
        </p:nvPicPr>
        <p:blipFill rotWithShape="1">
          <a:blip r:embed="rId3">
            <a:alphaModFix/>
          </a:blip>
          <a:srcRect/>
          <a:stretch/>
        </p:blipFill>
        <p:spPr>
          <a:xfrm>
            <a:off x="7811413" y="4692275"/>
            <a:ext cx="1150750" cy="267575"/>
          </a:xfrm>
          <a:prstGeom prst="rect">
            <a:avLst/>
          </a:prstGeom>
          <a:noFill/>
          <a:ln>
            <a:noFill/>
          </a:ln>
        </p:spPr>
      </p:pic>
      <p:graphicFrame>
        <p:nvGraphicFramePr>
          <p:cNvPr id="519" name="Google Shape;519;p81"/>
          <p:cNvGraphicFramePr/>
          <p:nvPr/>
        </p:nvGraphicFramePr>
        <p:xfrm>
          <a:off x="413713" y="916950"/>
          <a:ext cx="8316575" cy="3439575"/>
        </p:xfrm>
        <a:graphic>
          <a:graphicData uri="http://schemas.openxmlformats.org/drawingml/2006/table">
            <a:tbl>
              <a:tblPr>
                <a:noFill/>
                <a:tableStyleId>{4186ABAB-A235-4F56-BBEF-991816AB424C}</a:tableStyleId>
              </a:tblPr>
              <a:tblGrid>
                <a:gridCol w="8316575">
                  <a:extLst>
                    <a:ext uri="{9D8B030D-6E8A-4147-A177-3AD203B41FA5}">
                      <a16:colId xmlns:a16="http://schemas.microsoft.com/office/drawing/2014/main" val="20000"/>
                    </a:ext>
                  </a:extLst>
                </a:gridCol>
              </a:tblGrid>
              <a:tr h="3439575">
                <a:tc>
                  <a:txBody>
                    <a:bodyPr/>
                    <a:lstStyle/>
                    <a:p>
                      <a:pPr marL="0" marR="0" lvl="0" indent="0" algn="l" rtl="0">
                        <a:lnSpc>
                          <a:spcPct val="100000"/>
                        </a:lnSpc>
                        <a:spcBef>
                          <a:spcPts val="0"/>
                        </a:spcBef>
                        <a:spcAft>
                          <a:spcPts val="0"/>
                        </a:spcAft>
                        <a:buClr>
                          <a:srgbClr val="000000"/>
                        </a:buClr>
                        <a:buSzPts val="1600"/>
                        <a:buFont typeface="Arial"/>
                        <a:buNone/>
                      </a:pPr>
                      <a:r>
                        <a:rPr lang="es" sz="1500" u="none" strike="noStrike" cap="none" dirty="0">
                          <a:solidFill>
                            <a:srgbClr val="434343"/>
                          </a:solidFill>
                          <a:highlight>
                            <a:srgbClr val="000000"/>
                          </a:highlight>
                          <a:latin typeface="Consolas"/>
                          <a:ea typeface="Consolas"/>
                          <a:cs typeface="Consolas"/>
                          <a:sym typeface="Consolas"/>
                        </a:rPr>
                        <a:t>/* Paso 1: Me ubico en la carpeta donde quiero crear mi proyecto */</a:t>
                      </a:r>
                      <a:endParaRPr sz="1500" u="none" strike="noStrike" cap="none" dirty="0">
                        <a:solidFill>
                          <a:srgbClr val="43434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500" u="none" strike="noStrike" cap="none" dirty="0">
                          <a:solidFill>
                            <a:srgbClr val="00FF00"/>
                          </a:solidFill>
                          <a:highlight>
                            <a:srgbClr val="000000"/>
                          </a:highlight>
                          <a:latin typeface="Consolas"/>
                          <a:ea typeface="Consolas"/>
                          <a:cs typeface="Consolas"/>
                          <a:sym typeface="Consolas"/>
                        </a:rPr>
                        <a:t>john@MyShopSolutions</a:t>
                      </a:r>
                      <a:r>
                        <a:rPr lang="es" sz="1500" u="none" strike="noStrike" cap="none" dirty="0">
                          <a:solidFill>
                            <a:srgbClr val="FF00FF"/>
                          </a:solidFill>
                          <a:highlight>
                            <a:srgbClr val="000000"/>
                          </a:highlight>
                          <a:latin typeface="Consolas"/>
                          <a:ea typeface="Consolas"/>
                          <a:cs typeface="Consolas"/>
                          <a:sym typeface="Consolas"/>
                        </a:rPr>
                        <a:t> :~</a:t>
                      </a:r>
                      <a:r>
                        <a:rPr lang="es" sz="1500" u="none" strike="noStrike" cap="none" dirty="0">
                          <a:solidFill>
                            <a:srgbClr val="F3F3F3"/>
                          </a:solidFill>
                          <a:highlight>
                            <a:srgbClr val="000000"/>
                          </a:highlight>
                          <a:latin typeface="Consolas"/>
                          <a:ea typeface="Consolas"/>
                          <a:cs typeface="Consolas"/>
                          <a:sym typeface="Consolas"/>
                        </a:rPr>
                        <a:t>$ cd Documents/Proyectos_Coder/</a:t>
                      </a:r>
                      <a:endParaRPr sz="15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500" u="none" strike="noStrike" cap="none" dirty="0">
                          <a:solidFill>
                            <a:srgbClr val="434343"/>
                          </a:solidFill>
                          <a:highlight>
                            <a:srgbClr val="000000"/>
                          </a:highlight>
                          <a:latin typeface="Consolas"/>
                          <a:ea typeface="Consolas"/>
                          <a:cs typeface="Consolas"/>
                          <a:sym typeface="Consolas"/>
                        </a:rPr>
                        <a:t>/* Paso 2: Ya dentro de la carpeta inicio el proyecto con el nombre que le asigne a mi repositorio*/</a:t>
                      </a:r>
                      <a:endParaRPr sz="15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500" u="none" strike="noStrike" cap="none" dirty="0">
                          <a:solidFill>
                            <a:srgbClr val="00FF00"/>
                          </a:solidFill>
                          <a:highlight>
                            <a:srgbClr val="000000"/>
                          </a:highlight>
                          <a:latin typeface="Consolas"/>
                          <a:ea typeface="Consolas"/>
                          <a:cs typeface="Consolas"/>
                          <a:sym typeface="Consolas"/>
                        </a:rPr>
                        <a:t>john@MyShopSolutions</a:t>
                      </a:r>
                      <a:r>
                        <a:rPr lang="es" sz="1500" u="none" strike="noStrike" cap="none" dirty="0">
                          <a:solidFill>
                            <a:srgbClr val="FF00FF"/>
                          </a:solidFill>
                          <a:highlight>
                            <a:srgbClr val="000000"/>
                          </a:highlight>
                          <a:latin typeface="Consolas"/>
                          <a:ea typeface="Consolas"/>
                          <a:cs typeface="Consolas"/>
                          <a:sym typeface="Consolas"/>
                        </a:rPr>
                        <a:t> :~</a:t>
                      </a:r>
                      <a:r>
                        <a:rPr lang="es" sz="1500" u="none" strike="noStrike" cap="none" dirty="0">
                          <a:solidFill>
                            <a:srgbClr val="FFFF00"/>
                          </a:solidFill>
                          <a:highlight>
                            <a:srgbClr val="000000"/>
                          </a:highlight>
                          <a:latin typeface="Consolas"/>
                          <a:ea typeface="Consolas"/>
                          <a:cs typeface="Consolas"/>
                          <a:sym typeface="Consolas"/>
                        </a:rPr>
                        <a:t>/Documents/Proyectos_Coder/</a:t>
                      </a:r>
                      <a:r>
                        <a:rPr lang="es" sz="1500" u="none" strike="noStrike" cap="none" dirty="0">
                          <a:solidFill>
                            <a:srgbClr val="F3F3F3"/>
                          </a:solidFill>
                          <a:highlight>
                            <a:srgbClr val="000000"/>
                          </a:highlight>
                          <a:latin typeface="Consolas"/>
                          <a:ea typeface="Consolas"/>
                          <a:cs typeface="Consolas"/>
                          <a:sym typeface="Consolas"/>
                        </a:rPr>
                        <a:t>$ git init mi_repositorio</a:t>
                      </a:r>
                      <a:endParaRPr sz="15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500" u="none" strike="noStrike" cap="none" dirty="0">
                          <a:solidFill>
                            <a:srgbClr val="434343"/>
                          </a:solidFill>
                          <a:highlight>
                            <a:srgbClr val="000000"/>
                          </a:highlight>
                          <a:latin typeface="Consolas"/>
                          <a:ea typeface="Consolas"/>
                          <a:cs typeface="Consolas"/>
                          <a:sym typeface="Consolas"/>
                        </a:rPr>
                        <a:t>/* Arrojará el siguiente mensaje */</a:t>
                      </a:r>
                      <a:endParaRPr sz="1500" u="none" strike="noStrike" cap="none" dirty="0">
                        <a:solidFill>
                          <a:srgbClr val="43434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500" u="none" strike="noStrike" cap="none" dirty="0">
                          <a:solidFill>
                            <a:srgbClr val="F3F3F3"/>
                          </a:solidFill>
                          <a:highlight>
                            <a:srgbClr val="000000"/>
                          </a:highlight>
                          <a:latin typeface="Consolas"/>
                          <a:ea typeface="Consolas"/>
                          <a:cs typeface="Consolas"/>
                          <a:sym typeface="Consolas"/>
                        </a:rPr>
                        <a:t>Initialized empty Git repository in /home/usuario/Documents/Proyectos_Coder/mi_repositorio/.git/</a:t>
                      </a:r>
                      <a:endParaRPr sz="15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500" u="none" strike="noStrike" cap="none" dirty="0">
                          <a:solidFill>
                            <a:srgbClr val="434343"/>
                          </a:solidFill>
                          <a:highlight>
                            <a:srgbClr val="000000"/>
                          </a:highlight>
                          <a:latin typeface="Consolas"/>
                          <a:ea typeface="Consolas"/>
                          <a:cs typeface="Consolas"/>
                          <a:sym typeface="Consolas"/>
                        </a:rPr>
                        <a:t>/* Paso 3: Comprobamos que el repositorio se creó */</a:t>
                      </a:r>
                      <a:endParaRPr sz="1500" u="none" strike="noStrike" cap="none" dirty="0">
                        <a:solidFill>
                          <a:srgbClr val="43434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500" u="none" strike="noStrike" cap="none" dirty="0">
                          <a:solidFill>
                            <a:srgbClr val="00FF00"/>
                          </a:solidFill>
                          <a:highlight>
                            <a:srgbClr val="000000"/>
                          </a:highlight>
                          <a:latin typeface="Consolas"/>
                          <a:ea typeface="Consolas"/>
                          <a:cs typeface="Consolas"/>
                          <a:sym typeface="Consolas"/>
                        </a:rPr>
                        <a:t>john@MyShopSolutions</a:t>
                      </a:r>
                      <a:r>
                        <a:rPr lang="es" sz="1500" u="none" strike="noStrike" cap="none" dirty="0">
                          <a:solidFill>
                            <a:srgbClr val="FF00FF"/>
                          </a:solidFill>
                          <a:highlight>
                            <a:srgbClr val="000000"/>
                          </a:highlight>
                          <a:latin typeface="Consolas"/>
                          <a:ea typeface="Consolas"/>
                          <a:cs typeface="Consolas"/>
                          <a:sym typeface="Consolas"/>
                        </a:rPr>
                        <a:t> :~</a:t>
                      </a:r>
                      <a:r>
                        <a:rPr lang="es" sz="1500" u="none" strike="noStrike" cap="none" dirty="0">
                          <a:solidFill>
                            <a:srgbClr val="FFFF00"/>
                          </a:solidFill>
                          <a:highlight>
                            <a:srgbClr val="000000"/>
                          </a:highlight>
                          <a:latin typeface="Consolas"/>
                          <a:ea typeface="Consolas"/>
                          <a:cs typeface="Consolas"/>
                          <a:sym typeface="Consolas"/>
                        </a:rPr>
                        <a:t>/Documents/Proyectos_Coder/</a:t>
                      </a:r>
                      <a:r>
                        <a:rPr lang="es" sz="1500" u="none" strike="noStrike" cap="none" dirty="0">
                          <a:solidFill>
                            <a:srgbClr val="F3F3F3"/>
                          </a:solidFill>
                          <a:highlight>
                            <a:srgbClr val="000000"/>
                          </a:highlight>
                          <a:latin typeface="Consolas"/>
                          <a:ea typeface="Consolas"/>
                          <a:cs typeface="Consolas"/>
                          <a:sym typeface="Consolas"/>
                        </a:rPr>
                        <a:t>$ dir</a:t>
                      </a:r>
                      <a:endParaRPr sz="15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500" u="none" strike="noStrike" cap="none" dirty="0">
                          <a:solidFill>
                            <a:srgbClr val="F3F3F3"/>
                          </a:solidFill>
                          <a:highlight>
                            <a:srgbClr val="000000"/>
                          </a:highlight>
                          <a:latin typeface="Consolas"/>
                          <a:ea typeface="Consolas"/>
                          <a:cs typeface="Consolas"/>
                          <a:sym typeface="Consolas"/>
                        </a:rPr>
                        <a:t>mi_repositorio</a:t>
                      </a:r>
                      <a:endParaRPr sz="15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500" u="none" strike="noStrike" cap="none" dirty="0">
                          <a:solidFill>
                            <a:srgbClr val="434343"/>
                          </a:solidFill>
                          <a:highlight>
                            <a:srgbClr val="000000"/>
                          </a:highlight>
                          <a:latin typeface="Consolas"/>
                          <a:ea typeface="Consolas"/>
                          <a:cs typeface="Consolas"/>
                          <a:sym typeface="Consolas"/>
                        </a:rPr>
                        <a:t>/* Paso 4: Me ubico en mi repositorio */</a:t>
                      </a:r>
                      <a:endParaRPr sz="1500" u="none" strike="noStrike" cap="none" dirty="0">
                        <a:solidFill>
                          <a:srgbClr val="43434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500" u="none" strike="noStrike" cap="none" dirty="0">
                          <a:solidFill>
                            <a:srgbClr val="00FF00"/>
                          </a:solidFill>
                          <a:highlight>
                            <a:srgbClr val="000000"/>
                          </a:highlight>
                          <a:latin typeface="Consolas"/>
                          <a:ea typeface="Consolas"/>
                          <a:cs typeface="Consolas"/>
                          <a:sym typeface="Consolas"/>
                        </a:rPr>
                        <a:t>john@MyShopSolutions</a:t>
                      </a:r>
                      <a:r>
                        <a:rPr lang="es" sz="1500" u="none" strike="noStrike" cap="none" dirty="0">
                          <a:solidFill>
                            <a:srgbClr val="FF00FF"/>
                          </a:solidFill>
                          <a:highlight>
                            <a:srgbClr val="000000"/>
                          </a:highlight>
                          <a:latin typeface="Consolas"/>
                          <a:ea typeface="Consolas"/>
                          <a:cs typeface="Consolas"/>
                          <a:sym typeface="Consolas"/>
                        </a:rPr>
                        <a:t> :~</a:t>
                      </a:r>
                      <a:r>
                        <a:rPr lang="es" sz="1500" u="none" strike="noStrike" cap="none" dirty="0">
                          <a:solidFill>
                            <a:srgbClr val="FFFF00"/>
                          </a:solidFill>
                          <a:highlight>
                            <a:srgbClr val="000000"/>
                          </a:highlight>
                          <a:latin typeface="Consolas"/>
                          <a:ea typeface="Consolas"/>
                          <a:cs typeface="Consolas"/>
                          <a:sym typeface="Consolas"/>
                        </a:rPr>
                        <a:t>/Documents/Proyectos_Coder/</a:t>
                      </a:r>
                      <a:r>
                        <a:rPr lang="es" sz="1500" u="none" strike="noStrike" cap="none" dirty="0">
                          <a:solidFill>
                            <a:srgbClr val="F3F3F3"/>
                          </a:solidFill>
                          <a:highlight>
                            <a:srgbClr val="000000"/>
                          </a:highlight>
                          <a:latin typeface="Consolas"/>
                          <a:ea typeface="Consolas"/>
                          <a:cs typeface="Consolas"/>
                          <a:sym typeface="Consolas"/>
                        </a:rPr>
                        <a:t>$ cd mi_repositorio</a:t>
                      </a:r>
                      <a:endParaRPr sz="15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500" u="none" strike="noStrike" cap="none" dirty="0">
                          <a:solidFill>
                            <a:srgbClr val="00FF00"/>
                          </a:solidFill>
                          <a:highlight>
                            <a:srgbClr val="000000"/>
                          </a:highlight>
                          <a:latin typeface="Consolas"/>
                          <a:ea typeface="Consolas"/>
                          <a:cs typeface="Consolas"/>
                          <a:sym typeface="Consolas"/>
                        </a:rPr>
                        <a:t>john@MyShopSolutions</a:t>
                      </a:r>
                      <a:r>
                        <a:rPr lang="es" sz="1500" u="none" strike="noStrike" cap="none" dirty="0">
                          <a:solidFill>
                            <a:srgbClr val="FF00FF"/>
                          </a:solidFill>
                          <a:highlight>
                            <a:srgbClr val="000000"/>
                          </a:highlight>
                          <a:latin typeface="Consolas"/>
                          <a:ea typeface="Consolas"/>
                          <a:cs typeface="Consolas"/>
                          <a:sym typeface="Consolas"/>
                        </a:rPr>
                        <a:t> :~</a:t>
                      </a:r>
                      <a:r>
                        <a:rPr lang="es" sz="1500" u="none" strike="noStrike" cap="none" dirty="0">
                          <a:solidFill>
                            <a:srgbClr val="FFFF00"/>
                          </a:solidFill>
                          <a:highlight>
                            <a:srgbClr val="000000"/>
                          </a:highlight>
                          <a:latin typeface="Consolas"/>
                          <a:ea typeface="Consolas"/>
                          <a:cs typeface="Consolas"/>
                          <a:sym typeface="Consolas"/>
                        </a:rPr>
                        <a:t>/Documents/Proyectos_Coder/mi_repositorio</a:t>
                      </a:r>
                      <a:r>
                        <a:rPr lang="es" sz="1500" u="none" strike="noStrike" cap="none" dirty="0">
                          <a:solidFill>
                            <a:srgbClr val="F3F3F3"/>
                          </a:solidFill>
                          <a:highlight>
                            <a:srgbClr val="000000"/>
                          </a:highlight>
                          <a:latin typeface="Consolas"/>
                          <a:ea typeface="Consolas"/>
                          <a:cs typeface="Consolas"/>
                          <a:sym typeface="Consolas"/>
                        </a:rPr>
                        <a:t>$ </a:t>
                      </a:r>
                      <a:endParaRPr sz="1500" u="none" strike="noStrike" cap="none" dirty="0">
                        <a:solidFill>
                          <a:srgbClr val="F3F3F3"/>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grpSp>
        <p:nvGrpSpPr>
          <p:cNvPr id="520" name="Google Shape;520;p81"/>
          <p:cNvGrpSpPr/>
          <p:nvPr/>
        </p:nvGrpSpPr>
        <p:grpSpPr>
          <a:xfrm>
            <a:off x="8212551" y="169348"/>
            <a:ext cx="738900" cy="738900"/>
            <a:chOff x="473351" y="619523"/>
            <a:chExt cx="738900" cy="738900"/>
          </a:xfrm>
        </p:grpSpPr>
        <p:sp>
          <p:nvSpPr>
            <p:cNvPr id="521" name="Google Shape;521;p8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2" name="Google Shape;522;p81"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523" name="Google Shape;523;p81"/>
          <p:cNvSpPr txBox="1"/>
          <p:nvPr/>
        </p:nvSpPr>
        <p:spPr>
          <a:xfrm>
            <a:off x="437563" y="133525"/>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dk1"/>
                </a:solidFill>
                <a:latin typeface="DM Sans"/>
                <a:ea typeface="DM Sans"/>
                <a:cs typeface="DM Sans"/>
                <a:sym typeface="DM Sans"/>
              </a:rPr>
              <a:t>GIT INIT</a:t>
            </a:r>
            <a:endParaRPr sz="3500" b="1">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82"/>
          <p:cNvSpPr/>
          <p:nvPr/>
        </p:nvSpPr>
        <p:spPr>
          <a:xfrm>
            <a:off x="647400" y="1189150"/>
            <a:ext cx="7887000" cy="3402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s" dirty="0"/>
              <a:t>    </a:t>
            </a:r>
            <a:r>
              <a:rPr lang="es" dirty="0">
                <a:latin typeface="DM Sans"/>
                <a:ea typeface="DM Sans"/>
                <a:cs typeface="DM Sans"/>
                <a:sym typeface="DM Sans"/>
              </a:rPr>
              <a:t>     Vamos a Sublime Text:</a:t>
            </a:r>
            <a:endParaRPr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dirty="0">
                <a:latin typeface="DM Sans"/>
                <a:ea typeface="DM Sans"/>
                <a:cs typeface="DM Sans"/>
                <a:sym typeface="DM Sans"/>
              </a:rPr>
              <a:t>         Primero, buscamos el </a:t>
            </a:r>
            <a:endParaRPr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dirty="0">
                <a:latin typeface="DM Sans"/>
                <a:ea typeface="DM Sans"/>
                <a:cs typeface="DM Sans"/>
                <a:sym typeface="DM Sans"/>
              </a:rPr>
              <a:t>         repositorio creado</a:t>
            </a:r>
            <a:endParaRPr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dirty="0"/>
          </a:p>
        </p:txBody>
      </p:sp>
      <p:sp>
        <p:nvSpPr>
          <p:cNvPr id="529" name="Google Shape;529;p82"/>
          <p:cNvSpPr txBox="1"/>
          <p:nvPr/>
        </p:nvSpPr>
        <p:spPr>
          <a:xfrm>
            <a:off x="462375" y="403425"/>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GIT STATUS</a:t>
            </a:r>
            <a:endParaRPr sz="3500" b="1">
              <a:solidFill>
                <a:schemeClr val="lt1"/>
              </a:solidFill>
              <a:latin typeface="DM Sans"/>
              <a:ea typeface="DM Sans"/>
              <a:cs typeface="DM Sans"/>
              <a:sym typeface="DM Sans"/>
            </a:endParaRPr>
          </a:p>
        </p:txBody>
      </p:sp>
      <p:grpSp>
        <p:nvGrpSpPr>
          <p:cNvPr id="530" name="Google Shape;530;p82"/>
          <p:cNvGrpSpPr/>
          <p:nvPr/>
        </p:nvGrpSpPr>
        <p:grpSpPr>
          <a:xfrm>
            <a:off x="8212551" y="169348"/>
            <a:ext cx="738900" cy="738900"/>
            <a:chOff x="473351" y="619523"/>
            <a:chExt cx="738900" cy="738900"/>
          </a:xfrm>
        </p:grpSpPr>
        <p:sp>
          <p:nvSpPr>
            <p:cNvPr id="531" name="Google Shape;531;p8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2" name="Google Shape;532;p8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33" name="Google Shape;533;p82"/>
          <p:cNvSpPr txBox="1"/>
          <p:nvPr/>
        </p:nvSpPr>
        <p:spPr>
          <a:xfrm>
            <a:off x="929100" y="1331500"/>
            <a:ext cx="71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Ya hemos visto cómo inicializar un repositorio localmente utilizando git init. Ahora nos toca crear los archivos que vamos a usar en este repositorio.</a:t>
            </a:r>
            <a:endParaRPr>
              <a:latin typeface="DM Sans"/>
              <a:ea typeface="DM Sans"/>
              <a:cs typeface="DM Sans"/>
              <a:sym typeface="DM Sans"/>
            </a:endParaRPr>
          </a:p>
        </p:txBody>
      </p:sp>
      <p:pic>
        <p:nvPicPr>
          <p:cNvPr id="534" name="Google Shape;534;p82"/>
          <p:cNvPicPr preferRelativeResize="0"/>
          <p:nvPr/>
        </p:nvPicPr>
        <p:blipFill rotWithShape="1">
          <a:blip r:embed="rId4">
            <a:alphaModFix/>
          </a:blip>
          <a:srcRect/>
          <a:stretch/>
        </p:blipFill>
        <p:spPr>
          <a:xfrm>
            <a:off x="3799075" y="1947100"/>
            <a:ext cx="4529750" cy="2452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83"/>
          <p:cNvSpPr/>
          <p:nvPr/>
        </p:nvSpPr>
        <p:spPr>
          <a:xfrm>
            <a:off x="647400" y="1189150"/>
            <a:ext cx="7887000" cy="3402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s"/>
              <a:t>     </a:t>
            </a:r>
            <a:endParaRPr/>
          </a:p>
          <a:p>
            <a:pPr marL="0" marR="0" lvl="0" indent="0" algn="l" rtl="0">
              <a:lnSpc>
                <a:spcPct val="100000"/>
              </a:lnSpc>
              <a:spcBef>
                <a:spcPts val="0"/>
              </a:spcBef>
              <a:spcAft>
                <a:spcPts val="0"/>
              </a:spcAft>
              <a:buClr>
                <a:schemeClr val="dk1"/>
              </a:buClr>
              <a:buSzPts val="1100"/>
              <a:buFont typeface="Arial"/>
              <a:buNone/>
            </a:pPr>
            <a:endParaRPr/>
          </a:p>
        </p:txBody>
      </p:sp>
      <p:sp>
        <p:nvSpPr>
          <p:cNvPr id="540" name="Google Shape;540;p83"/>
          <p:cNvSpPr txBox="1"/>
          <p:nvPr/>
        </p:nvSpPr>
        <p:spPr>
          <a:xfrm>
            <a:off x="462375" y="403425"/>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GIT STATUS</a:t>
            </a:r>
            <a:endParaRPr sz="3500" b="1">
              <a:solidFill>
                <a:schemeClr val="lt1"/>
              </a:solidFill>
              <a:latin typeface="DM Sans"/>
              <a:ea typeface="DM Sans"/>
              <a:cs typeface="DM Sans"/>
              <a:sym typeface="DM Sans"/>
            </a:endParaRPr>
          </a:p>
        </p:txBody>
      </p:sp>
      <p:grpSp>
        <p:nvGrpSpPr>
          <p:cNvPr id="541" name="Google Shape;541;p83"/>
          <p:cNvGrpSpPr/>
          <p:nvPr/>
        </p:nvGrpSpPr>
        <p:grpSpPr>
          <a:xfrm>
            <a:off x="8212551" y="169348"/>
            <a:ext cx="738900" cy="738900"/>
            <a:chOff x="473351" y="619523"/>
            <a:chExt cx="738900" cy="738900"/>
          </a:xfrm>
        </p:grpSpPr>
        <p:sp>
          <p:nvSpPr>
            <p:cNvPr id="542" name="Google Shape;542;p8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3" name="Google Shape;543;p8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44" name="Google Shape;544;p83"/>
          <p:cNvSpPr txBox="1"/>
          <p:nvPr/>
        </p:nvSpPr>
        <p:spPr>
          <a:xfrm>
            <a:off x="929100" y="1331500"/>
            <a:ext cx="71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DM Sans"/>
                <a:ea typeface="DM Sans"/>
                <a:cs typeface="DM Sans"/>
                <a:sym typeface="DM Sans"/>
              </a:rPr>
              <a:t>Luego creamos un archivo index.html que se guardará en el repositorio</a:t>
            </a:r>
            <a:endParaRPr dirty="0">
              <a:latin typeface="DM Sans"/>
              <a:ea typeface="DM Sans"/>
              <a:cs typeface="DM Sans"/>
              <a:sym typeface="DM Sans"/>
            </a:endParaRPr>
          </a:p>
        </p:txBody>
      </p:sp>
      <p:pic>
        <p:nvPicPr>
          <p:cNvPr id="545" name="Google Shape;545;p83"/>
          <p:cNvPicPr preferRelativeResize="0"/>
          <p:nvPr/>
        </p:nvPicPr>
        <p:blipFill rotWithShape="1">
          <a:blip r:embed="rId4">
            <a:alphaModFix/>
          </a:blip>
          <a:srcRect/>
          <a:stretch/>
        </p:blipFill>
        <p:spPr>
          <a:xfrm>
            <a:off x="1658237" y="1731700"/>
            <a:ext cx="5827526" cy="2743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4"/>
          <p:cNvSpPr/>
          <p:nvPr/>
        </p:nvSpPr>
        <p:spPr>
          <a:xfrm>
            <a:off x="647400" y="1189150"/>
            <a:ext cx="7925100" cy="3402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s"/>
              <a:t>     </a:t>
            </a:r>
            <a:endParaRPr/>
          </a:p>
          <a:p>
            <a:pPr marL="0" marR="0" lvl="0" indent="0" algn="l" rtl="0">
              <a:lnSpc>
                <a:spcPct val="100000"/>
              </a:lnSpc>
              <a:spcBef>
                <a:spcPts val="0"/>
              </a:spcBef>
              <a:spcAft>
                <a:spcPts val="0"/>
              </a:spcAft>
              <a:buClr>
                <a:schemeClr val="dk1"/>
              </a:buClr>
              <a:buSzPts val="1100"/>
              <a:buFont typeface="Arial"/>
              <a:buNone/>
            </a:pPr>
            <a:endParaRPr/>
          </a:p>
        </p:txBody>
      </p:sp>
      <p:sp>
        <p:nvSpPr>
          <p:cNvPr id="551" name="Google Shape;551;p84"/>
          <p:cNvSpPr txBox="1"/>
          <p:nvPr/>
        </p:nvSpPr>
        <p:spPr>
          <a:xfrm>
            <a:off x="462375" y="403425"/>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GIT STATUS</a:t>
            </a:r>
            <a:endParaRPr sz="3500" b="1">
              <a:solidFill>
                <a:schemeClr val="lt1"/>
              </a:solidFill>
              <a:latin typeface="DM Sans"/>
              <a:ea typeface="DM Sans"/>
              <a:cs typeface="DM Sans"/>
              <a:sym typeface="DM Sans"/>
            </a:endParaRPr>
          </a:p>
        </p:txBody>
      </p:sp>
      <p:grpSp>
        <p:nvGrpSpPr>
          <p:cNvPr id="552" name="Google Shape;552;p84"/>
          <p:cNvGrpSpPr/>
          <p:nvPr/>
        </p:nvGrpSpPr>
        <p:grpSpPr>
          <a:xfrm>
            <a:off x="8212551" y="169348"/>
            <a:ext cx="738900" cy="738900"/>
            <a:chOff x="473351" y="619523"/>
            <a:chExt cx="738900" cy="738900"/>
          </a:xfrm>
        </p:grpSpPr>
        <p:sp>
          <p:nvSpPr>
            <p:cNvPr id="553" name="Google Shape;553;p84"/>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4" name="Google Shape;554;p8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55" name="Google Shape;555;p84"/>
          <p:cNvSpPr txBox="1"/>
          <p:nvPr/>
        </p:nvSpPr>
        <p:spPr>
          <a:xfrm>
            <a:off x="929100" y="1189150"/>
            <a:ext cx="718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Vamos a la terminal y con git status chequeamos el estado de nuestro repositorio</a:t>
            </a:r>
            <a:endParaRPr>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graphicFrame>
        <p:nvGraphicFramePr>
          <p:cNvPr id="556" name="Google Shape;556;p84"/>
          <p:cNvGraphicFramePr/>
          <p:nvPr/>
        </p:nvGraphicFramePr>
        <p:xfrm>
          <a:off x="805925" y="1678300"/>
          <a:ext cx="7532125" cy="2900680"/>
        </p:xfrm>
        <a:graphic>
          <a:graphicData uri="http://schemas.openxmlformats.org/drawingml/2006/table">
            <a:tbl>
              <a:tblPr>
                <a:noFill/>
                <a:tableStyleId>{4186ABAB-A235-4F56-BBEF-991816AB424C}</a:tableStyleId>
              </a:tblPr>
              <a:tblGrid>
                <a:gridCol w="753212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00FF00"/>
                          </a:solidFill>
                          <a:highlight>
                            <a:srgbClr val="000000"/>
                          </a:highlight>
                          <a:latin typeface="Consolas"/>
                          <a:ea typeface="Consolas"/>
                          <a:cs typeface="Consolas"/>
                          <a:sym typeface="Consolas"/>
                        </a:rPr>
                        <a:t>john@MyShopSolutions</a:t>
                      </a:r>
                      <a:r>
                        <a:rPr lang="es" u="none" strike="noStrike" cap="none" dirty="0">
                          <a:solidFill>
                            <a:srgbClr val="FF00FF"/>
                          </a:solidFill>
                          <a:highlight>
                            <a:srgbClr val="000000"/>
                          </a:highlight>
                          <a:latin typeface="Consolas"/>
                          <a:ea typeface="Consolas"/>
                          <a:cs typeface="Consolas"/>
                          <a:sym typeface="Consolas"/>
                        </a:rPr>
                        <a:t> :~</a:t>
                      </a:r>
                      <a:r>
                        <a:rPr lang="es" u="none" strike="noStrike" cap="none" dirty="0">
                          <a:solidFill>
                            <a:srgbClr val="FFFF00"/>
                          </a:solidFill>
                          <a:highlight>
                            <a:srgbClr val="000000"/>
                          </a:highlight>
                          <a:latin typeface="Consolas"/>
                          <a:ea typeface="Consolas"/>
                          <a:cs typeface="Consolas"/>
                          <a:sym typeface="Consolas"/>
                        </a:rPr>
                        <a:t>/Documents/Proyectos_Coder/mi_repositorio</a:t>
                      </a:r>
                      <a:r>
                        <a:rPr lang="es" u="none" strike="noStrike" cap="none" dirty="0">
                          <a:solidFill>
                            <a:srgbClr val="F3F3F3"/>
                          </a:solidFill>
                          <a:highlight>
                            <a:srgbClr val="000000"/>
                          </a:highlight>
                          <a:latin typeface="Consolas"/>
                          <a:ea typeface="Consolas"/>
                          <a:cs typeface="Consolas"/>
                          <a:sym typeface="Consolas"/>
                        </a:rPr>
                        <a:t>$ git status</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F3F3F3"/>
                          </a:solidFill>
                          <a:highlight>
                            <a:srgbClr val="000000"/>
                          </a:highlight>
                          <a:latin typeface="Consolas"/>
                          <a:ea typeface="Consolas"/>
                          <a:cs typeface="Consolas"/>
                          <a:sym typeface="Consolas"/>
                        </a:rPr>
                        <a:t>On branch master</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F3F3F3"/>
                          </a:solidFill>
                          <a:highlight>
                            <a:srgbClr val="000000"/>
                          </a:highlight>
                          <a:latin typeface="Consolas"/>
                          <a:ea typeface="Consolas"/>
                          <a:cs typeface="Consolas"/>
                          <a:sym typeface="Consolas"/>
                        </a:rPr>
                        <a:t>No commits yet</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F3F3F3"/>
                          </a:solidFill>
                          <a:highlight>
                            <a:srgbClr val="000000"/>
                          </a:highlight>
                          <a:latin typeface="Consolas"/>
                          <a:ea typeface="Consolas"/>
                          <a:cs typeface="Consolas"/>
                          <a:sym typeface="Consolas"/>
                        </a:rPr>
                        <a:t>Untracked files:</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F3F3F3"/>
                          </a:solidFill>
                          <a:highlight>
                            <a:srgbClr val="000000"/>
                          </a:highlight>
                          <a:latin typeface="Consolas"/>
                          <a:ea typeface="Consolas"/>
                          <a:cs typeface="Consolas"/>
                          <a:sym typeface="Consolas"/>
                        </a:rPr>
                        <a:t>  (use "git add &lt;file&gt;..." to include in what will be committed)</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F3F3F3"/>
                          </a:solidFill>
                          <a:highlight>
                            <a:srgbClr val="000000"/>
                          </a:highlight>
                          <a:latin typeface="Consolas"/>
                          <a:ea typeface="Consolas"/>
                          <a:cs typeface="Consolas"/>
                          <a:sym typeface="Consolas"/>
                        </a:rPr>
                        <a:t>        </a:t>
                      </a:r>
                      <a:r>
                        <a:rPr lang="es" u="none" strike="noStrike" cap="none" dirty="0">
                          <a:solidFill>
                            <a:srgbClr val="FF0000"/>
                          </a:solidFill>
                          <a:highlight>
                            <a:srgbClr val="000000"/>
                          </a:highlight>
                          <a:latin typeface="Consolas"/>
                          <a:ea typeface="Consolas"/>
                          <a:cs typeface="Consolas"/>
                          <a:sym typeface="Consolas"/>
                        </a:rPr>
                        <a:t>index.html</a:t>
                      </a:r>
                      <a:endParaRPr u="none" strike="noStrike" cap="none" dirty="0">
                        <a:solidFill>
                          <a:srgbClr val="FF0000"/>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F3F3F3"/>
                          </a:solidFill>
                          <a:highlight>
                            <a:srgbClr val="000000"/>
                          </a:highlight>
                          <a:latin typeface="Consolas"/>
                          <a:ea typeface="Consolas"/>
                          <a:cs typeface="Consolas"/>
                          <a:sym typeface="Consolas"/>
                        </a:rPr>
                        <a:t>nothing added to commit but untracked files present (use "git add" to track)</a:t>
                      </a:r>
                      <a:endParaRPr u="none" strike="noStrike" cap="none" dirty="0">
                        <a:solidFill>
                          <a:srgbClr val="F3F3F3"/>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8"/>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08</a:t>
            </a:r>
            <a:endParaRPr sz="1400" b="0" i="0" u="none" strike="noStrike" cap="none">
              <a:solidFill>
                <a:srgbClr val="000000"/>
              </a:solidFill>
              <a:latin typeface="DM Sans"/>
              <a:ea typeface="DM Sans"/>
              <a:cs typeface="DM Sans"/>
              <a:sym typeface="DM Sans"/>
            </a:endParaRPr>
          </a:p>
        </p:txBody>
      </p:sp>
      <p:sp>
        <p:nvSpPr>
          <p:cNvPr id="165" name="Google Shape;165;p38"/>
          <p:cNvSpPr txBox="1"/>
          <p:nvPr/>
        </p:nvSpPr>
        <p:spPr>
          <a:xfrm>
            <a:off x="465275" y="8222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Glosario</a:t>
            </a:r>
            <a:endParaRPr sz="4000" b="1" i="0" u="none" strike="noStrike" cap="none">
              <a:solidFill>
                <a:schemeClr val="dk1"/>
              </a:solidFill>
              <a:latin typeface="DM Sans"/>
              <a:ea typeface="DM Sans"/>
              <a:cs typeface="DM Sans"/>
              <a:sym typeface="DM Sans"/>
            </a:endParaRPr>
          </a:p>
        </p:txBody>
      </p:sp>
      <p:sp>
        <p:nvSpPr>
          <p:cNvPr id="166" name="Google Shape;166;p38"/>
          <p:cNvSpPr txBox="1"/>
          <p:nvPr/>
        </p:nvSpPr>
        <p:spPr>
          <a:xfrm>
            <a:off x="465275" y="1788450"/>
            <a:ext cx="3834600" cy="312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a:solidFill>
                  <a:schemeClr val="dk1"/>
                </a:solidFill>
                <a:highlight>
                  <a:srgbClr val="EAFF6A"/>
                </a:highlight>
                <a:latin typeface="DM Sans"/>
                <a:ea typeface="DM Sans"/>
                <a:cs typeface="DM Sans"/>
                <a:sym typeface="DM Sans"/>
              </a:rPr>
              <a:t>SVG</a:t>
            </a:r>
            <a:r>
              <a:rPr lang="es" sz="1350">
                <a:solidFill>
                  <a:schemeClr val="dk1"/>
                </a:solidFill>
                <a:latin typeface="DM Sans"/>
                <a:ea typeface="DM Sans"/>
                <a:cs typeface="DM Sans"/>
                <a:sym typeface="DM Sans"/>
              </a:rPr>
              <a:t>: es una imagen vectorial en formato XML, que funciona muy bien para los logotipos, iconos, texto e imágenes sencillas.</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b="1">
              <a:solidFill>
                <a:schemeClr val="dk1"/>
              </a:solidFill>
              <a:highlight>
                <a:srgbClr val="EAFF6A"/>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a:solidFill>
                  <a:schemeClr val="dk1"/>
                </a:solidFill>
                <a:highlight>
                  <a:srgbClr val="EAFF6A"/>
                </a:highlight>
                <a:latin typeface="DM Sans"/>
                <a:ea typeface="DM Sans"/>
                <a:cs typeface="DM Sans"/>
                <a:sym typeface="DM Sans"/>
              </a:rPr>
              <a:t>SEO:</a:t>
            </a:r>
            <a:r>
              <a:rPr lang="es" sz="1350">
                <a:solidFill>
                  <a:schemeClr val="dk1"/>
                </a:solidFill>
                <a:latin typeface="DM Sans"/>
                <a:ea typeface="DM Sans"/>
                <a:cs typeface="DM Sans"/>
                <a:sym typeface="DM Sans"/>
              </a:rPr>
              <a:t> significa “Search Engine Optimization”, es decir, Optimización de Motores de Búsqueda. El objetivo general del SEO es mejorar la posición de un sitio web, en los motores de búsqueda.</a:t>
            </a: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a:solidFill>
                  <a:schemeClr val="dk1"/>
                </a:solidFill>
                <a:highlight>
                  <a:schemeClr val="accent6"/>
                </a:highlight>
                <a:latin typeface="DM Sans"/>
                <a:ea typeface="DM Sans"/>
                <a:cs typeface="DM Sans"/>
                <a:sym typeface="DM Sans"/>
              </a:rPr>
              <a:t>Metaetiquetas de descripción</a:t>
            </a:r>
            <a:r>
              <a:rPr lang="es" sz="1350">
                <a:solidFill>
                  <a:schemeClr val="dk1"/>
                </a:solidFill>
                <a:latin typeface="DM Sans"/>
                <a:ea typeface="DM Sans"/>
                <a:cs typeface="DM Sans"/>
                <a:sym typeface="DM Sans"/>
              </a:rPr>
              <a:t>: ofrece a Google y a otros buscadores un resumen del contenido de la misma.</a:t>
            </a: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p:txBody>
      </p:sp>
      <p:sp>
        <p:nvSpPr>
          <p:cNvPr id="167" name="Google Shape;167;p38"/>
          <p:cNvSpPr txBox="1"/>
          <p:nvPr/>
        </p:nvSpPr>
        <p:spPr>
          <a:xfrm>
            <a:off x="4712425" y="1750200"/>
            <a:ext cx="35466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highlight>
                  <a:schemeClr val="accent6"/>
                </a:highlight>
                <a:latin typeface="DM Sans"/>
                <a:ea typeface="DM Sans"/>
                <a:cs typeface="DM Sans"/>
                <a:sym typeface="DM Sans"/>
              </a:rPr>
              <a:t>Ruta de exploración:</a:t>
            </a:r>
            <a:r>
              <a:rPr lang="es" sz="1350">
                <a:latin typeface="DM Sans"/>
                <a:ea typeface="DM Sans"/>
                <a:cs typeface="DM Sans"/>
                <a:sym typeface="DM Sans"/>
              </a:rPr>
              <a:t> es una fila de enlaces internos, situada en la parte superior o inferior de una página, que permite a los visitantes volver rápidamente a una sección anterior, o a la página de inicio.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highlight>
                  <a:schemeClr val="accent6"/>
                </a:highlight>
                <a:latin typeface="DM Sans"/>
                <a:ea typeface="DM Sans"/>
                <a:cs typeface="DM Sans"/>
                <a:sym typeface="DM Sans"/>
              </a:rPr>
              <a:t>Mapa de sitio:</a:t>
            </a:r>
            <a:r>
              <a:rPr lang="es" sz="1350" b="1">
                <a:latin typeface="DM Sans"/>
                <a:ea typeface="DM Sans"/>
                <a:cs typeface="DM Sans"/>
                <a:sym typeface="DM Sans"/>
              </a:rPr>
              <a:t> </a:t>
            </a:r>
            <a:r>
              <a:rPr lang="es" sz="1350">
                <a:latin typeface="DM Sans"/>
                <a:ea typeface="DM Sans"/>
                <a:cs typeface="DM Sans"/>
                <a:sym typeface="DM Sans"/>
              </a:rPr>
              <a:t>es una página sencilla de un sitio web que muestra su estructura, y normalmente consiste en una lista jerárquica de las páginas que se incluyen en éste. </a:t>
            </a:r>
            <a:endParaRPr sz="1350">
              <a:latin typeface="DM Sans"/>
              <a:ea typeface="DM Sans"/>
              <a:cs typeface="DM Sans"/>
              <a:sym typeface="DM Sans"/>
            </a:endParaRPr>
          </a:p>
          <a:p>
            <a:pPr marL="0" lvl="0" indent="0" algn="l" rtl="0">
              <a:spcBef>
                <a:spcPts val="0"/>
              </a:spcBef>
              <a:spcAft>
                <a:spcPts val="0"/>
              </a:spcAft>
              <a:buNone/>
            </a:pPr>
            <a:endParaRPr/>
          </a:p>
        </p:txBody>
      </p:sp>
      <p:pic>
        <p:nvPicPr>
          <p:cNvPr id="3" name="Picture 2" descr="Kahoot! - Juega y crea quizzes - Aplicaciones en Google Play">
            <a:extLst>
              <a:ext uri="{FF2B5EF4-FFF2-40B4-BE49-F238E27FC236}">
                <a16:creationId xmlns:a16="http://schemas.microsoft.com/office/drawing/2014/main" id="{2BC85E90-FFA7-8321-66EE-47F20B34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13655">
            <a:off x="870180" y="1032314"/>
            <a:ext cx="6552137" cy="3204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8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¿Recuerdan los 3 estados?</a:t>
            </a:r>
            <a:endParaRPr sz="4000" b="1" i="0" u="none" strike="noStrike" cap="none">
              <a:solidFill>
                <a:schemeClr val="dk1"/>
              </a:solidFill>
              <a:latin typeface="DM Sans"/>
              <a:ea typeface="DM Sans"/>
              <a:cs typeface="DM Sans"/>
              <a:sym typeface="DM Sans"/>
            </a:endParaRPr>
          </a:p>
        </p:txBody>
      </p:sp>
      <p:sp>
        <p:nvSpPr>
          <p:cNvPr id="562" name="Google Shape;562;p85"/>
          <p:cNvSpPr txBox="1"/>
          <p:nvPr/>
        </p:nvSpPr>
        <p:spPr>
          <a:xfrm>
            <a:off x="473350" y="19081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Estamos aquí con el index.html creado.</a:t>
            </a: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pic>
        <p:nvPicPr>
          <p:cNvPr id="563" name="Google Shape;563;p85"/>
          <p:cNvPicPr preferRelativeResize="0"/>
          <p:nvPr/>
        </p:nvPicPr>
        <p:blipFill rotWithShape="1">
          <a:blip r:embed="rId3">
            <a:alphaModFix/>
          </a:blip>
          <a:srcRect/>
          <a:stretch/>
        </p:blipFill>
        <p:spPr>
          <a:xfrm>
            <a:off x="4307950" y="1496868"/>
            <a:ext cx="4287725" cy="286583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GIT ADD</a:t>
            </a:r>
            <a:endParaRPr sz="4000" b="1" i="0" u="none" strike="noStrike" cap="none" dirty="0">
              <a:solidFill>
                <a:schemeClr val="dk1"/>
              </a:solidFill>
              <a:latin typeface="DM Sans"/>
              <a:ea typeface="DM Sans"/>
              <a:cs typeface="DM Sans"/>
              <a:sym typeface="DM Sans"/>
            </a:endParaRPr>
          </a:p>
        </p:txBody>
      </p:sp>
      <p:sp>
        <p:nvSpPr>
          <p:cNvPr id="569" name="Google Shape;569;p86"/>
          <p:cNvSpPr txBox="1"/>
          <p:nvPr/>
        </p:nvSpPr>
        <p:spPr>
          <a:xfrm>
            <a:off x="473350" y="1908175"/>
            <a:ext cx="6585900" cy="205437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dirty="0">
                <a:highlight>
                  <a:schemeClr val="accent6"/>
                </a:highlight>
                <a:latin typeface="DM Sans"/>
                <a:ea typeface="DM Sans"/>
                <a:cs typeface="DM Sans"/>
                <a:sym typeface="DM Sans"/>
              </a:rPr>
              <a:t>Ahora se necesita agregar el o los archivos al Staging Area. </a:t>
            </a:r>
            <a:endParaRPr sz="1350" dirty="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En nuestro caso, para el index.html vamos a usar el comando git add + el nombre del archivo, lo cual permite adherir el archivo para subirlo luego al repositorio. También se puede usar </a:t>
            </a:r>
            <a:r>
              <a:rPr lang="es" sz="1350" b="1" dirty="0">
                <a:latin typeface="DM Sans"/>
                <a:ea typeface="DM Sans"/>
                <a:cs typeface="DM Sans"/>
                <a:sym typeface="DM Sans"/>
              </a:rPr>
              <a:t>git add . </a:t>
            </a:r>
            <a:r>
              <a:rPr lang="es" sz="1350" dirty="0">
                <a:latin typeface="DM Sans"/>
                <a:ea typeface="DM Sans"/>
                <a:cs typeface="DM Sans"/>
                <a:sym typeface="DM Sans"/>
              </a:rPr>
              <a:t>que adhiere todos los archivos nuevos.</a:t>
            </a: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Para verificar si funciono, nuevamente utilizamos git status.</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87"/>
          <p:cNvPicPr preferRelativeResize="0"/>
          <p:nvPr/>
        </p:nvPicPr>
        <p:blipFill rotWithShape="1">
          <a:blip r:embed="rId3">
            <a:alphaModFix/>
          </a:blip>
          <a:srcRect/>
          <a:stretch/>
        </p:blipFill>
        <p:spPr>
          <a:xfrm>
            <a:off x="7811413" y="4692275"/>
            <a:ext cx="1150750" cy="267575"/>
          </a:xfrm>
          <a:prstGeom prst="rect">
            <a:avLst/>
          </a:prstGeom>
          <a:noFill/>
          <a:ln>
            <a:noFill/>
          </a:ln>
        </p:spPr>
      </p:pic>
      <p:grpSp>
        <p:nvGrpSpPr>
          <p:cNvPr id="575" name="Google Shape;575;p87"/>
          <p:cNvGrpSpPr/>
          <p:nvPr/>
        </p:nvGrpSpPr>
        <p:grpSpPr>
          <a:xfrm>
            <a:off x="8212551" y="169348"/>
            <a:ext cx="738900" cy="738900"/>
            <a:chOff x="473351" y="619523"/>
            <a:chExt cx="738900" cy="738900"/>
          </a:xfrm>
        </p:grpSpPr>
        <p:sp>
          <p:nvSpPr>
            <p:cNvPr id="576" name="Google Shape;576;p8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7" name="Google Shape;577;p87"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578" name="Google Shape;578;p87"/>
          <p:cNvSpPr txBox="1"/>
          <p:nvPr/>
        </p:nvSpPr>
        <p:spPr>
          <a:xfrm>
            <a:off x="437563" y="133525"/>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dirty="0">
                <a:solidFill>
                  <a:schemeClr val="dk1"/>
                </a:solidFill>
                <a:latin typeface="DM Sans"/>
                <a:ea typeface="DM Sans"/>
                <a:cs typeface="DM Sans"/>
                <a:sym typeface="DM Sans"/>
              </a:rPr>
              <a:t>GIT ADD</a:t>
            </a:r>
            <a:endParaRPr sz="3500" b="1" dirty="0">
              <a:solidFill>
                <a:schemeClr val="dk1"/>
              </a:solidFill>
              <a:latin typeface="DM Sans"/>
              <a:ea typeface="DM Sans"/>
              <a:cs typeface="DM Sans"/>
              <a:sym typeface="DM Sans"/>
            </a:endParaRPr>
          </a:p>
        </p:txBody>
      </p:sp>
      <p:graphicFrame>
        <p:nvGraphicFramePr>
          <p:cNvPr id="579" name="Google Shape;579;p87"/>
          <p:cNvGraphicFramePr/>
          <p:nvPr/>
        </p:nvGraphicFramePr>
        <p:xfrm>
          <a:off x="354213" y="1434838"/>
          <a:ext cx="8435575" cy="3053080"/>
        </p:xfrm>
        <a:graphic>
          <a:graphicData uri="http://schemas.openxmlformats.org/drawingml/2006/table">
            <a:tbl>
              <a:tblPr>
                <a:noFill/>
                <a:tableStyleId>{4186ABAB-A235-4F56-BBEF-991816AB424C}</a:tableStyleId>
              </a:tblPr>
              <a:tblGrid>
                <a:gridCol w="84355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600"/>
                        <a:buFont typeface="Arial"/>
                        <a:buNone/>
                      </a:pPr>
                      <a:r>
                        <a:rPr lang="es" sz="1600" u="none" strike="noStrike" cap="none" dirty="0">
                          <a:solidFill>
                            <a:srgbClr val="00FF00"/>
                          </a:solidFill>
                          <a:highlight>
                            <a:srgbClr val="000000"/>
                          </a:highlight>
                          <a:latin typeface="Consolas"/>
                          <a:ea typeface="Consolas"/>
                          <a:cs typeface="Consolas"/>
                          <a:sym typeface="Consolas"/>
                        </a:rPr>
                        <a:t>john@MyShopSolutions</a:t>
                      </a:r>
                      <a:r>
                        <a:rPr lang="es" sz="1600" u="none" strike="noStrike" cap="none" dirty="0">
                          <a:solidFill>
                            <a:srgbClr val="FF00FF"/>
                          </a:solidFill>
                          <a:highlight>
                            <a:srgbClr val="000000"/>
                          </a:highlight>
                          <a:latin typeface="Consolas"/>
                          <a:ea typeface="Consolas"/>
                          <a:cs typeface="Consolas"/>
                          <a:sym typeface="Consolas"/>
                        </a:rPr>
                        <a:t> :~</a:t>
                      </a:r>
                      <a:r>
                        <a:rPr lang="es" sz="1600" u="none" strike="noStrike" cap="none" dirty="0">
                          <a:solidFill>
                            <a:srgbClr val="FFFF00"/>
                          </a:solidFill>
                          <a:highlight>
                            <a:srgbClr val="000000"/>
                          </a:highlight>
                          <a:latin typeface="Consolas"/>
                          <a:ea typeface="Consolas"/>
                          <a:cs typeface="Consolas"/>
                          <a:sym typeface="Consolas"/>
                        </a:rPr>
                        <a:t>/Documents/Proyectos_Coder/mi_repositorio</a:t>
                      </a:r>
                      <a:r>
                        <a:rPr lang="es" sz="1600" u="none" strike="noStrike" cap="none" dirty="0">
                          <a:solidFill>
                            <a:srgbClr val="F3F3F3"/>
                          </a:solidFill>
                          <a:highlight>
                            <a:srgbClr val="000000"/>
                          </a:highlight>
                          <a:latin typeface="Consolas"/>
                          <a:ea typeface="Consolas"/>
                          <a:cs typeface="Consolas"/>
                          <a:sym typeface="Consolas"/>
                        </a:rPr>
                        <a:t>$ git add index.html</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600" u="none" strike="noStrike" cap="none" dirty="0">
                          <a:solidFill>
                            <a:srgbClr val="00FF00"/>
                          </a:solidFill>
                          <a:highlight>
                            <a:srgbClr val="000000"/>
                          </a:highlight>
                          <a:latin typeface="Consolas"/>
                          <a:ea typeface="Consolas"/>
                          <a:cs typeface="Consolas"/>
                          <a:sym typeface="Consolas"/>
                        </a:rPr>
                        <a:t>john@MyShopSolutions</a:t>
                      </a:r>
                      <a:r>
                        <a:rPr lang="es" sz="1600" u="none" strike="noStrike" cap="none" dirty="0">
                          <a:solidFill>
                            <a:srgbClr val="FF00FF"/>
                          </a:solidFill>
                          <a:highlight>
                            <a:srgbClr val="000000"/>
                          </a:highlight>
                          <a:latin typeface="Consolas"/>
                          <a:ea typeface="Consolas"/>
                          <a:cs typeface="Consolas"/>
                          <a:sym typeface="Consolas"/>
                        </a:rPr>
                        <a:t> :~</a:t>
                      </a:r>
                      <a:r>
                        <a:rPr lang="es" sz="1600" u="none" strike="noStrike" cap="none" dirty="0">
                          <a:solidFill>
                            <a:srgbClr val="FFFF00"/>
                          </a:solidFill>
                          <a:highlight>
                            <a:srgbClr val="000000"/>
                          </a:highlight>
                          <a:latin typeface="Consolas"/>
                          <a:ea typeface="Consolas"/>
                          <a:cs typeface="Consolas"/>
                          <a:sym typeface="Consolas"/>
                        </a:rPr>
                        <a:t>/Documents/Proyectos_Coder/mi_repositorio</a:t>
                      </a:r>
                      <a:r>
                        <a:rPr lang="es" sz="1600" u="none" strike="noStrike" cap="none" dirty="0">
                          <a:solidFill>
                            <a:srgbClr val="F3F3F3"/>
                          </a:solidFill>
                          <a:highlight>
                            <a:srgbClr val="000000"/>
                          </a:highlight>
                          <a:latin typeface="Consolas"/>
                          <a:ea typeface="Consolas"/>
                          <a:cs typeface="Consolas"/>
                          <a:sym typeface="Consolas"/>
                        </a:rPr>
                        <a:t>$ git status</a:t>
                      </a:r>
                      <a:br>
                        <a:rPr lang="es" sz="1600" u="none" strike="noStrike" cap="none" dirty="0">
                          <a:solidFill>
                            <a:srgbClr val="F3F3F3"/>
                          </a:solidFill>
                          <a:highlight>
                            <a:srgbClr val="000000"/>
                          </a:highlight>
                          <a:latin typeface="Consolas"/>
                          <a:ea typeface="Consolas"/>
                          <a:cs typeface="Consolas"/>
                          <a:sym typeface="Consolas"/>
                        </a:rPr>
                      </a:br>
                      <a:r>
                        <a:rPr lang="es" sz="1600" u="none" strike="noStrike" cap="none" dirty="0">
                          <a:solidFill>
                            <a:srgbClr val="F3F3F3"/>
                          </a:solidFill>
                          <a:highlight>
                            <a:srgbClr val="000000"/>
                          </a:highlight>
                          <a:latin typeface="Consolas"/>
                          <a:ea typeface="Consolas"/>
                          <a:cs typeface="Consolas"/>
                          <a:sym typeface="Consolas"/>
                        </a:rPr>
                        <a:t>On branch master</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F3F3F3"/>
                          </a:solidFill>
                          <a:highlight>
                            <a:srgbClr val="000000"/>
                          </a:highlight>
                          <a:latin typeface="Consolas"/>
                          <a:ea typeface="Consolas"/>
                          <a:cs typeface="Consolas"/>
                          <a:sym typeface="Consolas"/>
                        </a:rPr>
                        <a:t>No commits yet</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F3F3F3"/>
                          </a:solidFill>
                          <a:highlight>
                            <a:srgbClr val="000000"/>
                          </a:highlight>
                          <a:latin typeface="Consolas"/>
                          <a:ea typeface="Consolas"/>
                          <a:cs typeface="Consolas"/>
                          <a:sym typeface="Consolas"/>
                        </a:rPr>
                        <a:t>Changes to be committed:</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F3F3F3"/>
                          </a:solidFill>
                          <a:highlight>
                            <a:srgbClr val="000000"/>
                          </a:highlight>
                          <a:latin typeface="Consolas"/>
                          <a:ea typeface="Consolas"/>
                          <a:cs typeface="Consolas"/>
                          <a:sym typeface="Consolas"/>
                        </a:rPr>
                        <a:t>  (use "git rm --cached &lt;file&gt;..." to unstage)</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dirty="0">
                          <a:solidFill>
                            <a:srgbClr val="F3F3F3"/>
                          </a:solidFill>
                          <a:highlight>
                            <a:srgbClr val="000000"/>
                          </a:highlight>
                          <a:latin typeface="Consolas"/>
                          <a:ea typeface="Consolas"/>
                          <a:cs typeface="Consolas"/>
                          <a:sym typeface="Consolas"/>
                        </a:rPr>
                        <a:t>     </a:t>
                      </a:r>
                      <a:r>
                        <a:rPr lang="es" sz="1600" u="none" strike="noStrike" cap="none" dirty="0">
                          <a:solidFill>
                            <a:srgbClr val="6AA84F"/>
                          </a:solidFill>
                          <a:highlight>
                            <a:srgbClr val="000000"/>
                          </a:highlight>
                          <a:latin typeface="Consolas"/>
                          <a:ea typeface="Consolas"/>
                          <a:cs typeface="Consolas"/>
                          <a:sym typeface="Consolas"/>
                        </a:rPr>
                        <a:t>   new file:   index.html</a:t>
                      </a:r>
                      <a:endParaRPr sz="1600" u="none" strike="noStrike" cap="none" dirty="0">
                        <a:solidFill>
                          <a:srgbClr val="F3F3F3"/>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¿Recuerdan los 3 estados?</a:t>
            </a:r>
            <a:endParaRPr sz="4000" b="1" i="0" u="none" strike="noStrike" cap="none">
              <a:solidFill>
                <a:schemeClr val="dk1"/>
              </a:solidFill>
              <a:latin typeface="DM Sans"/>
              <a:ea typeface="DM Sans"/>
              <a:cs typeface="DM Sans"/>
              <a:sym typeface="DM Sans"/>
            </a:endParaRPr>
          </a:p>
        </p:txBody>
      </p:sp>
      <p:sp>
        <p:nvSpPr>
          <p:cNvPr id="585" name="Google Shape;585;p88"/>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Estamos aquí con el index.html adherido.</a:t>
            </a: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pic>
        <p:nvPicPr>
          <p:cNvPr id="586" name="Google Shape;586;p88"/>
          <p:cNvPicPr preferRelativeResize="0"/>
          <p:nvPr/>
        </p:nvPicPr>
        <p:blipFill rotWithShape="1">
          <a:blip r:embed="rId3">
            <a:alphaModFix/>
          </a:blip>
          <a:srcRect/>
          <a:stretch/>
        </p:blipFill>
        <p:spPr>
          <a:xfrm>
            <a:off x="4307950" y="1496868"/>
            <a:ext cx="4287725" cy="286583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9"/>
          <p:cNvSpPr txBox="1"/>
          <p:nvPr/>
        </p:nvSpPr>
        <p:spPr>
          <a:xfrm>
            <a:off x="473350" y="2595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GIT COMMIT</a:t>
            </a:r>
            <a:endParaRPr sz="4000" b="1" i="0" u="none" strike="noStrike" cap="none" dirty="0">
              <a:solidFill>
                <a:schemeClr val="dk1"/>
              </a:solidFill>
              <a:latin typeface="DM Sans"/>
              <a:ea typeface="DM Sans"/>
              <a:cs typeface="DM Sans"/>
              <a:sym typeface="DM Sans"/>
            </a:endParaRPr>
          </a:p>
        </p:txBody>
      </p:sp>
      <p:sp>
        <p:nvSpPr>
          <p:cNvPr id="592" name="Google Shape;592;p89"/>
          <p:cNvSpPr txBox="1"/>
          <p:nvPr/>
        </p:nvSpPr>
        <p:spPr>
          <a:xfrm>
            <a:off x="473350" y="1358425"/>
            <a:ext cx="7026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Una vez que nuestros archivos están en el Staging Area debemos pasarlos a nuestro repositorio local y para eso debemos usar el git commit, que es el comando que nos va a permitir comprometer nuestros archivos.</a:t>
            </a: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Es decir, que lo subirá al repositorio que se ha creado. El comando es el siguiente: </a:t>
            </a: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highlight>
                  <a:schemeClr val="accent6"/>
                </a:highlight>
                <a:latin typeface="DM Sans"/>
                <a:ea typeface="DM Sans"/>
                <a:cs typeface="DM Sans"/>
                <a:sym typeface="DM Sans"/>
              </a:rPr>
              <a:t>git commit -m “Comentario de qué se trata el commit que se está realizando”</a:t>
            </a:r>
            <a:endParaRPr sz="1350" dirty="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graphicFrame>
        <p:nvGraphicFramePr>
          <p:cNvPr id="3" name="Google Shape;602;p90">
            <a:extLst>
              <a:ext uri="{FF2B5EF4-FFF2-40B4-BE49-F238E27FC236}">
                <a16:creationId xmlns:a16="http://schemas.microsoft.com/office/drawing/2014/main" id="{AB68254D-CEE5-93F9-2F52-CE69BC92AED5}"/>
              </a:ext>
            </a:extLst>
          </p:cNvPr>
          <p:cNvGraphicFramePr/>
          <p:nvPr>
            <p:extLst>
              <p:ext uri="{D42A27DB-BD31-4B8C-83A1-F6EECF244321}">
                <p14:modId xmlns:p14="http://schemas.microsoft.com/office/powerpoint/2010/main" val="28906428"/>
              </p:ext>
            </p:extLst>
          </p:nvPr>
        </p:nvGraphicFramePr>
        <p:xfrm>
          <a:off x="473350" y="2882430"/>
          <a:ext cx="7856400" cy="1772920"/>
        </p:xfrm>
        <a:graphic>
          <a:graphicData uri="http://schemas.openxmlformats.org/drawingml/2006/table">
            <a:tbl>
              <a:tblPr>
                <a:noFill/>
                <a:tableStyleId>{4186ABAB-A235-4F56-BBEF-991816AB424C}</a:tableStyleId>
              </a:tblPr>
              <a:tblGrid>
                <a:gridCol w="7856400">
                  <a:extLst>
                    <a:ext uri="{9D8B030D-6E8A-4147-A177-3AD203B41FA5}">
                      <a16:colId xmlns:a16="http://schemas.microsoft.com/office/drawing/2014/main" val="20000"/>
                    </a:ext>
                  </a:extLst>
                </a:gridCol>
              </a:tblGrid>
              <a:tr h="1772900">
                <a:tc>
                  <a:txBody>
                    <a:bodyPr/>
                    <a:lstStyle/>
                    <a:p>
                      <a:pPr marL="0" marR="0" lvl="0" indent="0" algn="l" rtl="0">
                        <a:lnSpc>
                          <a:spcPct val="100000"/>
                        </a:lnSpc>
                        <a:spcBef>
                          <a:spcPts val="0"/>
                        </a:spcBef>
                        <a:spcAft>
                          <a:spcPts val="0"/>
                        </a:spcAft>
                        <a:buClr>
                          <a:srgbClr val="000000"/>
                        </a:buClr>
                        <a:buSzPts val="1600"/>
                        <a:buFont typeface="Arial"/>
                        <a:buNone/>
                      </a:pPr>
                      <a:r>
                        <a:rPr lang="es" sz="1600" u="none" strike="noStrike" cap="none" dirty="0">
                          <a:solidFill>
                            <a:srgbClr val="00FF00"/>
                          </a:solidFill>
                          <a:highlight>
                            <a:srgbClr val="000000"/>
                          </a:highlight>
                          <a:latin typeface="Consolas"/>
                          <a:ea typeface="Consolas"/>
                          <a:cs typeface="Consolas"/>
                          <a:sym typeface="Consolas"/>
                        </a:rPr>
                        <a:t>john@MyShopSolutions</a:t>
                      </a:r>
                      <a:r>
                        <a:rPr lang="es" sz="1600" u="none" strike="noStrike" cap="none" dirty="0">
                          <a:solidFill>
                            <a:srgbClr val="FF00FF"/>
                          </a:solidFill>
                          <a:highlight>
                            <a:srgbClr val="000000"/>
                          </a:highlight>
                          <a:latin typeface="Consolas"/>
                          <a:ea typeface="Consolas"/>
                          <a:cs typeface="Consolas"/>
                          <a:sym typeface="Consolas"/>
                        </a:rPr>
                        <a:t> :~</a:t>
                      </a:r>
                      <a:r>
                        <a:rPr lang="es" sz="1600" u="none" strike="noStrike" cap="none" dirty="0">
                          <a:solidFill>
                            <a:srgbClr val="FFFF00"/>
                          </a:solidFill>
                          <a:highlight>
                            <a:srgbClr val="000000"/>
                          </a:highlight>
                          <a:latin typeface="Consolas"/>
                          <a:ea typeface="Consolas"/>
                          <a:cs typeface="Consolas"/>
                          <a:sym typeface="Consolas"/>
                        </a:rPr>
                        <a:t>/Documents/Proyectos_Coder/mi_repositorio</a:t>
                      </a:r>
                      <a:r>
                        <a:rPr lang="es" sz="1600" u="none" strike="noStrike" cap="none" dirty="0">
                          <a:solidFill>
                            <a:srgbClr val="F3F3F3"/>
                          </a:solidFill>
                          <a:highlight>
                            <a:srgbClr val="000000"/>
                          </a:highlight>
                          <a:latin typeface="Consolas"/>
                          <a:ea typeface="Consolas"/>
                          <a:cs typeface="Consolas"/>
                          <a:sym typeface="Consolas"/>
                        </a:rPr>
                        <a:t>$</a:t>
                      </a:r>
                      <a:r>
                        <a:rPr lang="es" sz="1800" u="none" strike="noStrike" cap="none" dirty="0">
                          <a:solidFill>
                            <a:srgbClr val="F3F3F3"/>
                          </a:solidFill>
                          <a:highlight>
                            <a:srgbClr val="000000"/>
                          </a:highlight>
                          <a:latin typeface="Consolas"/>
                          <a:ea typeface="Consolas"/>
                          <a:cs typeface="Consolas"/>
                          <a:sym typeface="Consolas"/>
                        </a:rPr>
                        <a:t> git commit -m "Primer archivo del repositorio"</a:t>
                      </a:r>
                      <a:endParaRPr sz="18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800" u="none" strike="noStrike" cap="none" dirty="0">
                          <a:solidFill>
                            <a:srgbClr val="666666"/>
                          </a:solidFill>
                          <a:highlight>
                            <a:srgbClr val="000000"/>
                          </a:highlight>
                          <a:latin typeface="Consolas"/>
                          <a:ea typeface="Consolas"/>
                          <a:cs typeface="Consolas"/>
                          <a:sym typeface="Consolas"/>
                        </a:rPr>
                        <a:t>/* Esta sería el resultado del comando */</a:t>
                      </a:r>
                      <a:endParaRPr sz="1800" u="none" strike="noStrike" cap="none" dirty="0">
                        <a:solidFill>
                          <a:srgbClr val="666666"/>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800" u="none" strike="noStrike" cap="none" dirty="0">
                          <a:solidFill>
                            <a:srgbClr val="F3F3F3"/>
                          </a:solidFill>
                          <a:highlight>
                            <a:srgbClr val="000000"/>
                          </a:highlight>
                          <a:latin typeface="Consolas"/>
                          <a:ea typeface="Consolas"/>
                          <a:cs typeface="Consolas"/>
                          <a:sym typeface="Consolas"/>
                        </a:rPr>
                        <a:t>[master (root-commit) 1734915] nuevo archivo</a:t>
                      </a:r>
                      <a:endParaRPr sz="18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800" u="none" strike="noStrike" cap="none" dirty="0">
                          <a:solidFill>
                            <a:srgbClr val="F3F3F3"/>
                          </a:solidFill>
                          <a:highlight>
                            <a:srgbClr val="000000"/>
                          </a:highlight>
                          <a:latin typeface="Consolas"/>
                          <a:ea typeface="Consolas"/>
                          <a:cs typeface="Consolas"/>
                          <a:sym typeface="Consolas"/>
                        </a:rPr>
                        <a:t> 1 file changed, 0 insertions(+), 0 deletions(-)</a:t>
                      </a:r>
                      <a:endParaRPr sz="18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800" u="none" strike="noStrike" cap="none" dirty="0">
                          <a:solidFill>
                            <a:srgbClr val="F3F3F3"/>
                          </a:solidFill>
                          <a:highlight>
                            <a:srgbClr val="000000"/>
                          </a:highlight>
                          <a:latin typeface="Consolas"/>
                          <a:ea typeface="Consolas"/>
                          <a:cs typeface="Consolas"/>
                          <a:sym typeface="Consolas"/>
                        </a:rPr>
                        <a:t> create mode 100644 index.html</a:t>
                      </a:r>
                      <a:endParaRPr sz="1800" u="none" strike="noStrike" cap="none" dirty="0">
                        <a:solidFill>
                          <a:srgbClr val="F3F3F3"/>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¿Recuerdan los 3 estados?</a:t>
            </a:r>
            <a:endParaRPr sz="4000" b="1" i="0" u="none" strike="noStrike" cap="none">
              <a:solidFill>
                <a:schemeClr val="dk1"/>
              </a:solidFill>
              <a:latin typeface="DM Sans"/>
              <a:ea typeface="DM Sans"/>
              <a:cs typeface="DM Sans"/>
              <a:sym typeface="DM Sans"/>
            </a:endParaRPr>
          </a:p>
        </p:txBody>
      </p:sp>
      <p:sp>
        <p:nvSpPr>
          <p:cNvPr id="608" name="Google Shape;608;p91"/>
          <p:cNvSpPr txBox="1"/>
          <p:nvPr/>
        </p:nvSpPr>
        <p:spPr>
          <a:xfrm>
            <a:off x="473350" y="1908175"/>
            <a:ext cx="38346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Estamos aquí con el index.html comprometido para el repositorio</a:t>
            </a: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pic>
        <p:nvPicPr>
          <p:cNvPr id="609" name="Google Shape;609;p91"/>
          <p:cNvPicPr preferRelativeResize="0"/>
          <p:nvPr/>
        </p:nvPicPr>
        <p:blipFill rotWithShape="1">
          <a:blip r:embed="rId3">
            <a:alphaModFix/>
          </a:blip>
          <a:srcRect/>
          <a:stretch/>
        </p:blipFill>
        <p:spPr>
          <a:xfrm>
            <a:off x="4307950" y="1496868"/>
            <a:ext cx="4287725" cy="286583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92"/>
          <p:cNvPicPr preferRelativeResize="0"/>
          <p:nvPr/>
        </p:nvPicPr>
        <p:blipFill rotWithShape="1">
          <a:blip r:embed="rId3">
            <a:alphaModFix/>
          </a:blip>
          <a:srcRect/>
          <a:stretch/>
        </p:blipFill>
        <p:spPr>
          <a:xfrm>
            <a:off x="7811413" y="4692275"/>
            <a:ext cx="1150750" cy="267575"/>
          </a:xfrm>
          <a:prstGeom prst="rect">
            <a:avLst/>
          </a:prstGeom>
          <a:noFill/>
          <a:ln>
            <a:noFill/>
          </a:ln>
        </p:spPr>
      </p:pic>
      <p:grpSp>
        <p:nvGrpSpPr>
          <p:cNvPr id="615" name="Google Shape;615;p92"/>
          <p:cNvGrpSpPr/>
          <p:nvPr/>
        </p:nvGrpSpPr>
        <p:grpSpPr>
          <a:xfrm>
            <a:off x="8212551" y="169348"/>
            <a:ext cx="738900" cy="738900"/>
            <a:chOff x="473351" y="619523"/>
            <a:chExt cx="738900" cy="738900"/>
          </a:xfrm>
        </p:grpSpPr>
        <p:sp>
          <p:nvSpPr>
            <p:cNvPr id="616" name="Google Shape;616;p9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7" name="Google Shape;617;p92"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618" name="Google Shape;618;p92"/>
          <p:cNvSpPr txBox="1"/>
          <p:nvPr/>
        </p:nvSpPr>
        <p:spPr>
          <a:xfrm>
            <a:off x="437563" y="133525"/>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dk1"/>
                </a:solidFill>
                <a:latin typeface="DM Sans"/>
                <a:ea typeface="DM Sans"/>
                <a:cs typeface="DM Sans"/>
                <a:sym typeface="DM Sans"/>
              </a:rPr>
              <a:t>GIT LOG</a:t>
            </a:r>
            <a:endParaRPr sz="3500" b="1">
              <a:solidFill>
                <a:schemeClr val="dk1"/>
              </a:solidFill>
              <a:latin typeface="DM Sans"/>
              <a:ea typeface="DM Sans"/>
              <a:cs typeface="DM Sans"/>
              <a:sym typeface="DM Sans"/>
            </a:endParaRPr>
          </a:p>
        </p:txBody>
      </p:sp>
      <p:graphicFrame>
        <p:nvGraphicFramePr>
          <p:cNvPr id="619" name="Google Shape;619;p92"/>
          <p:cNvGraphicFramePr/>
          <p:nvPr/>
        </p:nvGraphicFramePr>
        <p:xfrm>
          <a:off x="735488" y="1162600"/>
          <a:ext cx="7673025" cy="2595880"/>
        </p:xfrm>
        <a:graphic>
          <a:graphicData uri="http://schemas.openxmlformats.org/drawingml/2006/table">
            <a:tbl>
              <a:tblPr>
                <a:noFill/>
                <a:tableStyleId>{4186ABAB-A235-4F56-BBEF-991816AB424C}</a:tableStyleId>
              </a:tblPr>
              <a:tblGrid>
                <a:gridCol w="767302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600"/>
                        <a:buFont typeface="Arial"/>
                        <a:buNone/>
                      </a:pPr>
                      <a:r>
                        <a:rPr lang="es" sz="1600" u="none" strike="noStrike" cap="none">
                          <a:solidFill>
                            <a:srgbClr val="666666"/>
                          </a:solidFill>
                          <a:highlight>
                            <a:srgbClr val="000000"/>
                          </a:highlight>
                          <a:latin typeface="Consolas"/>
                          <a:ea typeface="Consolas"/>
                          <a:cs typeface="Consolas"/>
                          <a:sym typeface="Consolas"/>
                        </a:rPr>
                        <a:t>/* Con git log podemos ver los logs (historial) de lo que ha pasado en el repositorio */</a:t>
                      </a:r>
                      <a:endParaRPr sz="1600" u="none" strike="noStrike" cap="none">
                        <a:solidFill>
                          <a:srgbClr val="666666"/>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600" u="none" strike="noStrike" cap="none">
                          <a:solidFill>
                            <a:srgbClr val="00FF00"/>
                          </a:solidFill>
                          <a:highlight>
                            <a:srgbClr val="000000"/>
                          </a:highlight>
                          <a:latin typeface="Consolas"/>
                          <a:ea typeface="Consolas"/>
                          <a:cs typeface="Consolas"/>
                          <a:sym typeface="Consolas"/>
                        </a:rPr>
                        <a:t>john@MyShopSolutions</a:t>
                      </a:r>
                      <a:r>
                        <a:rPr lang="es" sz="1600" u="none" strike="noStrike" cap="none">
                          <a:solidFill>
                            <a:srgbClr val="FF00FF"/>
                          </a:solidFill>
                          <a:highlight>
                            <a:srgbClr val="000000"/>
                          </a:highlight>
                          <a:latin typeface="Consolas"/>
                          <a:ea typeface="Consolas"/>
                          <a:cs typeface="Consolas"/>
                          <a:sym typeface="Consolas"/>
                        </a:rPr>
                        <a:t> :~</a:t>
                      </a:r>
                      <a:r>
                        <a:rPr lang="es" sz="1600" u="none" strike="noStrike" cap="none">
                          <a:solidFill>
                            <a:srgbClr val="FFFF00"/>
                          </a:solidFill>
                          <a:highlight>
                            <a:srgbClr val="000000"/>
                          </a:highlight>
                          <a:latin typeface="Consolas"/>
                          <a:ea typeface="Consolas"/>
                          <a:cs typeface="Consolas"/>
                          <a:sym typeface="Consolas"/>
                        </a:rPr>
                        <a:t>/Documents/Proyectos_Coder/mi_repositorio</a:t>
                      </a:r>
                      <a:r>
                        <a:rPr lang="es" sz="1600" u="none" strike="noStrike" cap="none">
                          <a:solidFill>
                            <a:srgbClr val="F3F3F3"/>
                          </a:solidFill>
                          <a:highlight>
                            <a:srgbClr val="000000"/>
                          </a:highlight>
                          <a:latin typeface="Consolas"/>
                          <a:ea typeface="Consolas"/>
                          <a:cs typeface="Consolas"/>
                          <a:sym typeface="Consolas"/>
                        </a:rPr>
                        <a:t>$ git log</a:t>
                      </a:r>
                      <a:endParaRPr sz="16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a:solidFill>
                            <a:srgbClr val="FFFF00"/>
                          </a:solidFill>
                          <a:highlight>
                            <a:srgbClr val="000000"/>
                          </a:highlight>
                          <a:latin typeface="Consolas"/>
                          <a:ea typeface="Consolas"/>
                          <a:cs typeface="Consolas"/>
                          <a:sym typeface="Consolas"/>
                        </a:rPr>
                        <a:t>commit 1734915470ce9983f703b77807a68e42166b47dd</a:t>
                      </a:r>
                      <a:r>
                        <a:rPr lang="es" sz="1600" u="none" strike="noStrike" cap="none">
                          <a:solidFill>
                            <a:srgbClr val="F3F3F3"/>
                          </a:solidFill>
                          <a:highlight>
                            <a:srgbClr val="000000"/>
                          </a:highlight>
                          <a:latin typeface="Consolas"/>
                          <a:ea typeface="Consolas"/>
                          <a:cs typeface="Consolas"/>
                          <a:sym typeface="Consolas"/>
                        </a:rPr>
                        <a:t> </a:t>
                      </a:r>
                      <a:r>
                        <a:rPr lang="es" sz="1600" u="none" strike="noStrike" cap="none">
                          <a:solidFill>
                            <a:srgbClr val="FFFF00"/>
                          </a:solidFill>
                          <a:highlight>
                            <a:srgbClr val="000000"/>
                          </a:highlight>
                          <a:latin typeface="Consolas"/>
                          <a:ea typeface="Consolas"/>
                          <a:cs typeface="Consolas"/>
                          <a:sym typeface="Consolas"/>
                        </a:rPr>
                        <a:t>(</a:t>
                      </a:r>
                      <a:r>
                        <a:rPr lang="es" sz="1600" u="none" strike="noStrike" cap="none">
                          <a:solidFill>
                            <a:srgbClr val="00FFFF"/>
                          </a:solidFill>
                          <a:highlight>
                            <a:srgbClr val="000000"/>
                          </a:highlight>
                          <a:latin typeface="Consolas"/>
                          <a:ea typeface="Consolas"/>
                          <a:cs typeface="Consolas"/>
                          <a:sym typeface="Consolas"/>
                        </a:rPr>
                        <a:t>HEAD -&gt;</a:t>
                      </a:r>
                      <a:r>
                        <a:rPr lang="es" sz="1600" u="none" strike="noStrike" cap="none">
                          <a:solidFill>
                            <a:srgbClr val="F3F3F3"/>
                          </a:solidFill>
                          <a:highlight>
                            <a:srgbClr val="000000"/>
                          </a:highlight>
                          <a:latin typeface="Consolas"/>
                          <a:ea typeface="Consolas"/>
                          <a:cs typeface="Consolas"/>
                          <a:sym typeface="Consolas"/>
                        </a:rPr>
                        <a:t> </a:t>
                      </a:r>
                      <a:r>
                        <a:rPr lang="es" sz="1600" u="none" strike="noStrike" cap="none">
                          <a:solidFill>
                            <a:srgbClr val="00FF00"/>
                          </a:solidFill>
                          <a:highlight>
                            <a:srgbClr val="000000"/>
                          </a:highlight>
                          <a:latin typeface="Consolas"/>
                          <a:ea typeface="Consolas"/>
                          <a:cs typeface="Consolas"/>
                          <a:sym typeface="Consolas"/>
                        </a:rPr>
                        <a:t>master</a:t>
                      </a:r>
                      <a:r>
                        <a:rPr lang="es" sz="1600" u="none" strike="noStrike" cap="none">
                          <a:solidFill>
                            <a:srgbClr val="FFFF00"/>
                          </a:solidFill>
                          <a:highlight>
                            <a:srgbClr val="000000"/>
                          </a:highlight>
                          <a:latin typeface="Consolas"/>
                          <a:ea typeface="Consolas"/>
                          <a:cs typeface="Consolas"/>
                          <a:sym typeface="Consolas"/>
                        </a:rPr>
                        <a:t>)</a:t>
                      </a:r>
                      <a:endParaRPr sz="1600" u="none" strike="noStrike" cap="none">
                        <a:solidFill>
                          <a:srgbClr val="FFFF00"/>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a:solidFill>
                            <a:srgbClr val="F3F3F3"/>
                          </a:solidFill>
                          <a:highlight>
                            <a:srgbClr val="000000"/>
                          </a:highlight>
                          <a:latin typeface="Consolas"/>
                          <a:ea typeface="Consolas"/>
                          <a:cs typeface="Consolas"/>
                          <a:sym typeface="Consolas"/>
                        </a:rPr>
                        <a:t>Author: John Doe &lt;johndoe@example.com&gt;</a:t>
                      </a:r>
                      <a:endParaRPr sz="16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a:solidFill>
                            <a:srgbClr val="F3F3F3"/>
                          </a:solidFill>
                          <a:highlight>
                            <a:srgbClr val="000000"/>
                          </a:highlight>
                          <a:latin typeface="Consolas"/>
                          <a:ea typeface="Consolas"/>
                          <a:cs typeface="Consolas"/>
                          <a:sym typeface="Consolas"/>
                        </a:rPr>
                        <a:t>Date:   Sat May 22 18:53:24 2020 -0300</a:t>
                      </a:r>
                      <a:endParaRPr sz="16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endParaRPr sz="16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600" u="none" strike="noStrike" cap="none">
                          <a:solidFill>
                            <a:srgbClr val="F3F3F3"/>
                          </a:solidFill>
                          <a:highlight>
                            <a:srgbClr val="000000"/>
                          </a:highlight>
                          <a:latin typeface="Consolas"/>
                          <a:ea typeface="Consolas"/>
                          <a:cs typeface="Consolas"/>
                          <a:sym typeface="Consolas"/>
                        </a:rPr>
                        <a:t>    Primer archivo del repositorio</a:t>
                      </a:r>
                      <a:endParaRPr sz="16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rgbClr val="F3F3F3"/>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
        <p:nvSpPr>
          <p:cNvPr id="620" name="Google Shape;620;p92"/>
          <p:cNvSpPr txBox="1"/>
          <p:nvPr/>
        </p:nvSpPr>
        <p:spPr>
          <a:xfrm>
            <a:off x="510325" y="3812825"/>
            <a:ext cx="8123400" cy="63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La documentación de</a:t>
            </a:r>
            <a:r>
              <a:rPr lang="es" sz="1350" i="1">
                <a:solidFill>
                  <a:schemeClr val="dk1"/>
                </a:solidFill>
                <a:highlight>
                  <a:srgbClr val="EAFF6A"/>
                </a:highlight>
                <a:latin typeface="DM Sans"/>
                <a:ea typeface="DM Sans"/>
                <a:cs typeface="DM Sans"/>
                <a:sym typeface="DM Sans"/>
              </a:rPr>
              <a:t> git log</a:t>
            </a:r>
            <a:r>
              <a:rPr lang="es" sz="1350">
                <a:solidFill>
                  <a:schemeClr val="dk1"/>
                </a:solidFill>
                <a:highlight>
                  <a:srgbClr val="EAFF6A"/>
                </a:highlight>
                <a:latin typeface="DM Sans"/>
                <a:ea typeface="DM Sans"/>
                <a:cs typeface="DM Sans"/>
                <a:sym typeface="DM Sans"/>
              </a:rPr>
              <a:t> es extensa, y puedes revisarla en su totalidad desde aquí:</a:t>
            </a:r>
            <a:br>
              <a:rPr lang="es" sz="1350">
                <a:solidFill>
                  <a:schemeClr val="dk1"/>
                </a:solidFill>
                <a:highlight>
                  <a:srgbClr val="EAFF6A"/>
                </a:highlight>
                <a:latin typeface="DM Sans"/>
                <a:ea typeface="DM Sans"/>
                <a:cs typeface="DM Sans"/>
                <a:sym typeface="DM Sans"/>
              </a:rPr>
            </a:br>
            <a:r>
              <a:rPr lang="es" sz="1350" u="sng">
                <a:solidFill>
                  <a:schemeClr val="hlink"/>
                </a:solidFill>
                <a:highlight>
                  <a:srgbClr val="EAFF6A"/>
                </a:highlight>
                <a:latin typeface="DM Sans"/>
                <a:ea typeface="DM Sans"/>
                <a:cs typeface="DM Sans"/>
                <a:sym typeface="DM Sans"/>
                <a:hlinkClick r:id="rId5"/>
              </a:rPr>
              <a:t>Git-scm</a:t>
            </a:r>
            <a:r>
              <a:rPr lang="es" sz="1350">
                <a:solidFill>
                  <a:schemeClr val="dk1"/>
                </a:solidFill>
                <a:highlight>
                  <a:srgbClr val="EAFF6A"/>
                </a:highlight>
                <a:latin typeface="DM Sans"/>
                <a:ea typeface="DM Sans"/>
                <a:cs typeface="DM Sans"/>
                <a:sym typeface="DM Sans"/>
              </a:rPr>
              <a:t> </a:t>
            </a:r>
            <a:endParaRPr sz="1350">
              <a:highlight>
                <a:srgbClr val="EAFF6A"/>
              </a:highlight>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3"/>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Ramas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4"/>
          <p:cNvSpPr txBox="1"/>
          <p:nvPr/>
        </p:nvSpPr>
        <p:spPr>
          <a:xfrm>
            <a:off x="476250" y="1729425"/>
            <a:ext cx="71694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800" b="1">
                <a:solidFill>
                  <a:schemeClr val="lt1"/>
                </a:solidFill>
                <a:latin typeface="DM Sans"/>
                <a:ea typeface="DM Sans"/>
                <a:cs typeface="DM Sans"/>
                <a:sym typeface="DM Sans"/>
              </a:rPr>
              <a:t>Cuando quieres añadir una nueva función o solucionar un error (sin importar su tamaño), generas una nueva rama para alojar estos cambios. </a:t>
            </a:r>
            <a:endParaRPr sz="1800" b="1">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800" b="1">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800" b="1">
                <a:solidFill>
                  <a:schemeClr val="lt1"/>
                </a:solidFill>
                <a:latin typeface="DM Sans"/>
                <a:ea typeface="DM Sans"/>
                <a:cs typeface="DM Sans"/>
                <a:sym typeface="DM Sans"/>
              </a:rPr>
              <a:t>Esto te da la oportunidad de organizarte mejor con los cambios o correcciones experimentales.</a:t>
            </a:r>
            <a:endParaRPr sz="1800" b="1">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800" b="1">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800" b="1">
                <a:solidFill>
                  <a:schemeClr val="lt1"/>
                </a:solidFill>
                <a:latin typeface="DM Sans"/>
                <a:ea typeface="DM Sans"/>
                <a:cs typeface="DM Sans"/>
                <a:sym typeface="DM Sans"/>
              </a:rPr>
              <a:t>Podemos crear una rama escribiendo</a:t>
            </a:r>
            <a:endParaRPr sz="1800" b="1">
              <a:solidFill>
                <a:schemeClr val="lt1"/>
              </a:solidFill>
              <a:latin typeface="DM Sans"/>
              <a:ea typeface="DM Sans"/>
              <a:cs typeface="DM Sans"/>
              <a:sym typeface="DM Sans"/>
            </a:endParaRPr>
          </a:p>
          <a:p>
            <a:pPr marL="0" lvl="0" indent="0" algn="l" rtl="0">
              <a:spcBef>
                <a:spcPts val="0"/>
              </a:spcBef>
              <a:spcAft>
                <a:spcPts val="0"/>
              </a:spcAft>
              <a:buNone/>
            </a:pPr>
            <a:r>
              <a:rPr lang="es" sz="1800" b="1">
                <a:solidFill>
                  <a:schemeClr val="lt1"/>
                </a:solidFill>
                <a:latin typeface="DM Sans"/>
                <a:ea typeface="DM Sans"/>
                <a:cs typeface="DM Sans"/>
                <a:sym typeface="DM Sans"/>
              </a:rPr>
              <a:t>“git branch mi-rama”.</a:t>
            </a:r>
            <a:endParaRPr sz="1800" b="1">
              <a:solidFill>
                <a:schemeClr val="lt1"/>
              </a:solidFill>
              <a:latin typeface="DM Sans"/>
              <a:ea typeface="DM Sans"/>
              <a:cs typeface="DM Sans"/>
              <a:sym typeface="DM Sans"/>
            </a:endParaRPr>
          </a:p>
        </p:txBody>
      </p:sp>
      <p:sp>
        <p:nvSpPr>
          <p:cNvPr id="631" name="Google Shape;631;p94"/>
          <p:cNvSpPr txBox="1"/>
          <p:nvPr/>
        </p:nvSpPr>
        <p:spPr>
          <a:xfrm>
            <a:off x="501450" y="990513"/>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rgbClr val="EAFF6A"/>
                </a:solidFill>
                <a:latin typeface="DM Sans"/>
                <a:ea typeface="DM Sans"/>
                <a:cs typeface="DM Sans"/>
                <a:sym typeface="DM Sans"/>
              </a:rPr>
              <a:t>Ramas</a:t>
            </a:r>
            <a:endParaRPr sz="4000" b="1">
              <a:solidFill>
                <a:srgbClr val="EAFF6A"/>
              </a:solidFill>
              <a:latin typeface="DM Sans"/>
              <a:ea typeface="DM Sans"/>
              <a:cs typeface="DM Sans"/>
              <a:sym typeface="DM Sans"/>
            </a:endParaRPr>
          </a:p>
        </p:txBody>
      </p:sp>
      <p:sp>
        <p:nvSpPr>
          <p:cNvPr id="632" name="Google Shape;632;p94"/>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CoderTips</a:t>
            </a:r>
            <a:endParaRPr>
              <a:solidFill>
                <a:schemeClr val="lt1"/>
              </a:solidFill>
              <a:latin typeface="DM Sans"/>
              <a:ea typeface="DM Sans"/>
              <a:cs typeface="DM Sans"/>
              <a:sym typeface="DM Sans"/>
            </a:endParaRPr>
          </a:p>
        </p:txBody>
      </p:sp>
      <p:grpSp>
        <p:nvGrpSpPr>
          <p:cNvPr id="633" name="Google Shape;633;p94"/>
          <p:cNvGrpSpPr/>
          <p:nvPr/>
        </p:nvGrpSpPr>
        <p:grpSpPr>
          <a:xfrm>
            <a:off x="501458" y="468310"/>
            <a:ext cx="431074" cy="431074"/>
            <a:chOff x="4202550" y="994173"/>
            <a:chExt cx="738900" cy="738900"/>
          </a:xfrm>
        </p:grpSpPr>
        <p:sp>
          <p:nvSpPr>
            <p:cNvPr id="634" name="Google Shape;634;p94"/>
            <p:cNvSpPr/>
            <p:nvPr/>
          </p:nvSpPr>
          <p:spPr>
            <a:xfrm>
              <a:off x="4202550" y="9941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635" name="Google Shape;635;p94" title="ícono de coder 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Ramas</a:t>
            </a:r>
            <a:endParaRPr sz="4000" b="1" i="0" u="none" strike="noStrike" cap="none">
              <a:solidFill>
                <a:schemeClr val="dk1"/>
              </a:solidFill>
              <a:latin typeface="DM Sans"/>
              <a:ea typeface="DM Sans"/>
              <a:cs typeface="DM Sans"/>
              <a:sym typeface="DM Sans"/>
            </a:endParaRPr>
          </a:p>
        </p:txBody>
      </p:sp>
      <p:pic>
        <p:nvPicPr>
          <p:cNvPr id="641" name="Google Shape;641;p95"/>
          <p:cNvPicPr preferRelativeResize="0"/>
          <p:nvPr/>
        </p:nvPicPr>
        <p:blipFill rotWithShape="1">
          <a:blip r:embed="rId3">
            <a:alphaModFix/>
          </a:blip>
          <a:srcRect/>
          <a:stretch/>
        </p:blipFill>
        <p:spPr>
          <a:xfrm>
            <a:off x="603575" y="1358425"/>
            <a:ext cx="5400701" cy="3194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9"/>
          <p:cNvSpPr/>
          <p:nvPr/>
        </p:nvSpPr>
        <p:spPr>
          <a:xfrm>
            <a:off x="333614" y="323411"/>
            <a:ext cx="300599" cy="220691"/>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9"/>
          <p:cNvSpPr txBox="1"/>
          <p:nvPr/>
        </p:nvSpPr>
        <p:spPr>
          <a:xfrm>
            <a:off x="729988" y="222386"/>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dirty="0">
                <a:solidFill>
                  <a:schemeClr val="dk1"/>
                </a:solidFill>
                <a:latin typeface="DM Sans"/>
                <a:ea typeface="DM Sans"/>
                <a:cs typeface="DM Sans"/>
                <a:sym typeface="DM Sans"/>
              </a:rPr>
              <a:t>MAPA DE CONCEPTOS</a:t>
            </a:r>
            <a:endParaRPr sz="1400" b="0" i="0" u="none" strike="noStrike" cap="none" dirty="0">
              <a:solidFill>
                <a:srgbClr val="000000"/>
              </a:solidFill>
              <a:latin typeface="DM Sans"/>
              <a:ea typeface="DM Sans"/>
              <a:cs typeface="DM Sans"/>
              <a:sym typeface="DM Sans"/>
            </a:endParaRPr>
          </a:p>
        </p:txBody>
      </p:sp>
      <p:sp>
        <p:nvSpPr>
          <p:cNvPr id="174" name="Google Shape;174;p39"/>
          <p:cNvSpPr/>
          <p:nvPr/>
        </p:nvSpPr>
        <p:spPr>
          <a:xfrm>
            <a:off x="2044350" y="2104817"/>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Comandos básicos de la terminal</a:t>
            </a:r>
            <a:endParaRPr sz="1200" b="0" i="0" u="none" strike="noStrike" cap="none">
              <a:solidFill>
                <a:srgbClr val="FFFFFF"/>
              </a:solidFill>
              <a:latin typeface="DM Sans"/>
              <a:ea typeface="DM Sans"/>
              <a:cs typeface="DM Sans"/>
              <a:sym typeface="DM Sans"/>
            </a:endParaRPr>
          </a:p>
        </p:txBody>
      </p:sp>
      <p:sp>
        <p:nvSpPr>
          <p:cNvPr id="175" name="Google Shape;175;p39"/>
          <p:cNvSpPr/>
          <p:nvPr/>
        </p:nvSpPr>
        <p:spPr>
          <a:xfrm>
            <a:off x="4950525" y="986374"/>
            <a:ext cx="1440600" cy="4311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Los 3 estados</a:t>
            </a:r>
            <a:endParaRPr sz="1200" b="0" i="0" u="none" strike="noStrike" cap="none">
              <a:solidFill>
                <a:srgbClr val="222222"/>
              </a:solidFill>
              <a:latin typeface="DM Sans"/>
              <a:ea typeface="DM Sans"/>
              <a:cs typeface="DM Sans"/>
              <a:sym typeface="DM Sans"/>
            </a:endParaRPr>
          </a:p>
        </p:txBody>
      </p:sp>
      <p:sp>
        <p:nvSpPr>
          <p:cNvPr id="176" name="Google Shape;176;p39"/>
          <p:cNvSpPr/>
          <p:nvPr/>
        </p:nvSpPr>
        <p:spPr>
          <a:xfrm>
            <a:off x="2044350" y="918296"/>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GIT</a:t>
            </a:r>
            <a:endParaRPr sz="1200" b="0" i="0" u="none" strike="noStrike" cap="none">
              <a:solidFill>
                <a:srgbClr val="FFFFFF"/>
              </a:solidFill>
              <a:latin typeface="DM Sans"/>
              <a:ea typeface="DM Sans"/>
              <a:cs typeface="DM Sans"/>
              <a:sym typeface="DM Sans"/>
            </a:endParaRPr>
          </a:p>
        </p:txBody>
      </p:sp>
      <p:sp>
        <p:nvSpPr>
          <p:cNvPr id="177" name="Google Shape;177;p39"/>
          <p:cNvSpPr/>
          <p:nvPr/>
        </p:nvSpPr>
        <p:spPr>
          <a:xfrm>
            <a:off x="2044350" y="329133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Creando repositorio</a:t>
            </a:r>
            <a:endParaRPr sz="1200" b="0" i="0" u="none" strike="noStrike" cap="none">
              <a:solidFill>
                <a:srgbClr val="FFFFFF"/>
              </a:solidFill>
              <a:latin typeface="DM Sans"/>
              <a:ea typeface="DM Sans"/>
              <a:cs typeface="DM Sans"/>
              <a:sym typeface="DM Sans"/>
            </a:endParaRPr>
          </a:p>
        </p:txBody>
      </p:sp>
      <p:cxnSp>
        <p:nvCxnSpPr>
          <p:cNvPr id="178" name="Google Shape;178;p39"/>
          <p:cNvCxnSpPr>
            <a:stCxn id="174" idx="2"/>
            <a:endCxn id="177" idx="0"/>
          </p:cNvCxnSpPr>
          <p:nvPr/>
        </p:nvCxnSpPr>
        <p:spPr>
          <a:xfrm>
            <a:off x="2743950" y="2685017"/>
            <a:ext cx="0" cy="606300"/>
          </a:xfrm>
          <a:prstGeom prst="straightConnector1">
            <a:avLst/>
          </a:prstGeom>
          <a:noFill/>
          <a:ln w="9525" cap="flat" cmpd="sng">
            <a:solidFill>
              <a:srgbClr val="CCCCCC"/>
            </a:solidFill>
            <a:prstDash val="solid"/>
            <a:round/>
            <a:headEnd type="oval" w="med" len="med"/>
            <a:tailEnd type="oval" w="med" len="med"/>
          </a:ln>
        </p:spPr>
      </p:cxnSp>
      <p:cxnSp>
        <p:nvCxnSpPr>
          <p:cNvPr id="179" name="Google Shape;179;p39"/>
          <p:cNvCxnSpPr>
            <a:stCxn id="174" idx="0"/>
            <a:endCxn id="176" idx="2"/>
          </p:cNvCxnSpPr>
          <p:nvPr/>
        </p:nvCxnSpPr>
        <p:spPr>
          <a:xfrm rot="10800000">
            <a:off x="2743950" y="1498517"/>
            <a:ext cx="0" cy="606300"/>
          </a:xfrm>
          <a:prstGeom prst="straightConnector1">
            <a:avLst/>
          </a:prstGeom>
          <a:noFill/>
          <a:ln w="9525" cap="flat" cmpd="sng">
            <a:solidFill>
              <a:srgbClr val="CCCCCC"/>
            </a:solidFill>
            <a:prstDash val="solid"/>
            <a:round/>
            <a:headEnd type="oval" w="med" len="med"/>
            <a:tailEnd type="oval" w="med" len="med"/>
          </a:ln>
        </p:spPr>
      </p:cxnSp>
      <p:sp>
        <p:nvSpPr>
          <p:cNvPr id="180" name="Google Shape;180;p39"/>
          <p:cNvSpPr/>
          <p:nvPr/>
        </p:nvSpPr>
        <p:spPr>
          <a:xfrm>
            <a:off x="4801650" y="3388084"/>
            <a:ext cx="1399200" cy="3867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es un repositorio?</a:t>
            </a:r>
            <a:endParaRPr sz="1200" b="0" i="0" u="none" strike="noStrike" cap="none">
              <a:solidFill>
                <a:srgbClr val="222222"/>
              </a:solidFill>
              <a:latin typeface="DM Sans"/>
              <a:ea typeface="DM Sans"/>
              <a:cs typeface="DM Sans"/>
              <a:sym typeface="DM Sans"/>
            </a:endParaRPr>
          </a:p>
        </p:txBody>
      </p:sp>
      <p:sp>
        <p:nvSpPr>
          <p:cNvPr id="181" name="Google Shape;181;p39"/>
          <p:cNvSpPr/>
          <p:nvPr/>
        </p:nvSpPr>
        <p:spPr>
          <a:xfrm>
            <a:off x="4971225" y="322362"/>
            <a:ext cx="1399200" cy="4311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¿Qué es GIT?</a:t>
            </a:r>
            <a:endParaRPr sz="1200" b="0" i="0" u="none" strike="noStrike" cap="none">
              <a:solidFill>
                <a:schemeClr val="dk1"/>
              </a:solidFill>
              <a:latin typeface="DM Sans"/>
              <a:ea typeface="DM Sans"/>
              <a:cs typeface="DM Sans"/>
              <a:sym typeface="DM Sans"/>
            </a:endParaRPr>
          </a:p>
        </p:txBody>
      </p:sp>
      <p:sp>
        <p:nvSpPr>
          <p:cNvPr id="182" name="Google Shape;182;p39"/>
          <p:cNvSpPr/>
          <p:nvPr/>
        </p:nvSpPr>
        <p:spPr>
          <a:xfrm>
            <a:off x="4950525" y="1469937"/>
            <a:ext cx="2461200" cy="4311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Instalación y configuración</a:t>
            </a:r>
            <a:endParaRPr sz="1200" b="0" i="0" u="none" strike="noStrike" cap="none">
              <a:solidFill>
                <a:srgbClr val="222222"/>
              </a:solidFill>
              <a:latin typeface="DM Sans"/>
              <a:ea typeface="DM Sans"/>
              <a:cs typeface="DM Sans"/>
              <a:sym typeface="DM Sans"/>
            </a:endParaRPr>
          </a:p>
        </p:txBody>
      </p:sp>
      <p:cxnSp>
        <p:nvCxnSpPr>
          <p:cNvPr id="183" name="Google Shape;183;p39"/>
          <p:cNvCxnSpPr>
            <a:stCxn id="176" idx="3"/>
          </p:cNvCxnSpPr>
          <p:nvPr/>
        </p:nvCxnSpPr>
        <p:spPr>
          <a:xfrm rot="10800000" flipH="1">
            <a:off x="3443550" y="563096"/>
            <a:ext cx="1431900" cy="6453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184" name="Google Shape;184;p39"/>
          <p:cNvCxnSpPr>
            <a:stCxn id="176" idx="3"/>
          </p:cNvCxnSpPr>
          <p:nvPr/>
        </p:nvCxnSpPr>
        <p:spPr>
          <a:xfrm>
            <a:off x="3443550" y="1208396"/>
            <a:ext cx="1431900" cy="4659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185" name="Google Shape;185;p39"/>
          <p:cNvCxnSpPr>
            <a:stCxn id="176" idx="3"/>
          </p:cNvCxnSpPr>
          <p:nvPr/>
        </p:nvCxnSpPr>
        <p:spPr>
          <a:xfrm rot="10800000" flipH="1">
            <a:off x="3443550" y="1195496"/>
            <a:ext cx="1451100" cy="12900"/>
          </a:xfrm>
          <a:prstGeom prst="straightConnector1">
            <a:avLst/>
          </a:prstGeom>
          <a:noFill/>
          <a:ln w="9525" cap="flat" cmpd="sng">
            <a:solidFill>
              <a:srgbClr val="CCCCCC"/>
            </a:solidFill>
            <a:prstDash val="solid"/>
            <a:round/>
            <a:headEnd type="none" w="sm" len="sm"/>
            <a:tailEnd type="oval" w="med" len="med"/>
          </a:ln>
        </p:spPr>
      </p:cxnSp>
      <p:cxnSp>
        <p:nvCxnSpPr>
          <p:cNvPr id="186" name="Google Shape;186;p39"/>
          <p:cNvCxnSpPr>
            <a:stCxn id="177" idx="3"/>
            <a:endCxn id="180" idx="1"/>
          </p:cNvCxnSpPr>
          <p:nvPr/>
        </p:nvCxnSpPr>
        <p:spPr>
          <a:xfrm>
            <a:off x="3443550" y="3581434"/>
            <a:ext cx="1358100" cy="0"/>
          </a:xfrm>
          <a:prstGeom prst="straightConnector1">
            <a:avLst/>
          </a:prstGeom>
          <a:noFill/>
          <a:ln w="9525" cap="flat" cmpd="sng">
            <a:solidFill>
              <a:srgbClr val="CCCCCC"/>
            </a:solidFill>
            <a:prstDash val="solid"/>
            <a:round/>
            <a:headEnd type="oval" w="med" len="med"/>
            <a:tailEnd type="oval" w="med" len="med"/>
          </a:ln>
        </p:spPr>
      </p:cxnSp>
      <p:pic>
        <p:nvPicPr>
          <p:cNvPr id="187" name="Google Shape;187;p39" title="ícono de mapa de contenidos"/>
          <p:cNvPicPr preferRelativeResize="0"/>
          <p:nvPr/>
        </p:nvPicPr>
        <p:blipFill rotWithShape="1">
          <a:blip r:embed="rId3">
            <a:alphaModFix/>
          </a:blip>
          <a:srcRect/>
          <a:stretch/>
        </p:blipFill>
        <p:spPr>
          <a:xfrm>
            <a:off x="333615" y="244329"/>
            <a:ext cx="300599" cy="300618"/>
          </a:xfrm>
          <a:prstGeom prst="rect">
            <a:avLst/>
          </a:prstGeom>
          <a:noFill/>
          <a:ln>
            <a:noFill/>
          </a:ln>
        </p:spPr>
      </p:pic>
      <p:sp>
        <p:nvSpPr>
          <p:cNvPr id="188" name="Google Shape;188;p39"/>
          <p:cNvSpPr/>
          <p:nvPr/>
        </p:nvSpPr>
        <p:spPr>
          <a:xfrm>
            <a:off x="4950525" y="2214574"/>
            <a:ext cx="1440600" cy="4311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¿Cómo abrir la terminal?</a:t>
            </a:r>
            <a:endParaRPr sz="1200" b="0" i="0" u="none" strike="noStrike" cap="none">
              <a:solidFill>
                <a:srgbClr val="222222"/>
              </a:solidFill>
              <a:latin typeface="DM Sans"/>
              <a:ea typeface="DM Sans"/>
              <a:cs typeface="DM Sans"/>
              <a:sym typeface="DM Sans"/>
            </a:endParaRPr>
          </a:p>
        </p:txBody>
      </p:sp>
      <p:sp>
        <p:nvSpPr>
          <p:cNvPr id="189" name="Google Shape;189;p39"/>
          <p:cNvSpPr/>
          <p:nvPr/>
        </p:nvSpPr>
        <p:spPr>
          <a:xfrm>
            <a:off x="4950525" y="2698137"/>
            <a:ext cx="1706400" cy="4311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Repaso clase 0</a:t>
            </a:r>
            <a:endParaRPr sz="1200" b="0" i="0" u="none" strike="noStrike" cap="none">
              <a:solidFill>
                <a:srgbClr val="222222"/>
              </a:solidFill>
              <a:latin typeface="DM Sans"/>
              <a:ea typeface="DM Sans"/>
              <a:cs typeface="DM Sans"/>
              <a:sym typeface="DM Sans"/>
            </a:endParaRPr>
          </a:p>
        </p:txBody>
      </p:sp>
      <p:cxnSp>
        <p:nvCxnSpPr>
          <p:cNvPr id="190" name="Google Shape;190;p39"/>
          <p:cNvCxnSpPr/>
          <p:nvPr/>
        </p:nvCxnSpPr>
        <p:spPr>
          <a:xfrm>
            <a:off x="3453150" y="2423696"/>
            <a:ext cx="1431900" cy="4659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191" name="Google Shape;191;p39"/>
          <p:cNvCxnSpPr/>
          <p:nvPr/>
        </p:nvCxnSpPr>
        <p:spPr>
          <a:xfrm rot="10800000" flipH="1">
            <a:off x="3443550" y="2423696"/>
            <a:ext cx="1451100" cy="12900"/>
          </a:xfrm>
          <a:prstGeom prst="straightConnector1">
            <a:avLst/>
          </a:prstGeom>
          <a:noFill/>
          <a:ln w="9525" cap="flat" cmpd="sng">
            <a:solidFill>
              <a:srgbClr val="CCCCCC"/>
            </a:solidFill>
            <a:prstDash val="solid"/>
            <a:round/>
            <a:headEnd type="none" w="sm" len="sm"/>
            <a:tailEnd type="oval" w="med" len="med"/>
          </a:ln>
        </p:spPr>
      </p:cxnSp>
      <p:sp>
        <p:nvSpPr>
          <p:cNvPr id="192" name="Google Shape;192;p39"/>
          <p:cNvSpPr/>
          <p:nvPr/>
        </p:nvSpPr>
        <p:spPr>
          <a:xfrm>
            <a:off x="2044350" y="4187746"/>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Ramas</a:t>
            </a:r>
            <a:endParaRPr sz="1200" b="0" i="0" u="none" strike="noStrike" cap="none">
              <a:solidFill>
                <a:srgbClr val="FFFFFF"/>
              </a:solidFill>
              <a:latin typeface="DM Sans"/>
              <a:ea typeface="DM Sans"/>
              <a:cs typeface="DM Sans"/>
              <a:sym typeface="DM Sans"/>
            </a:endParaRPr>
          </a:p>
        </p:txBody>
      </p:sp>
      <p:cxnSp>
        <p:nvCxnSpPr>
          <p:cNvPr id="193" name="Google Shape;193;p39"/>
          <p:cNvCxnSpPr>
            <a:stCxn id="177" idx="2"/>
            <a:endCxn id="192" idx="0"/>
          </p:cNvCxnSpPr>
          <p:nvPr/>
        </p:nvCxnSpPr>
        <p:spPr>
          <a:xfrm>
            <a:off x="2743950" y="3871534"/>
            <a:ext cx="0" cy="316200"/>
          </a:xfrm>
          <a:prstGeom prst="straightConnector1">
            <a:avLst/>
          </a:prstGeom>
          <a:noFill/>
          <a:ln w="9525" cap="flat" cmpd="sng">
            <a:solidFill>
              <a:srgbClr val="CCCCCC"/>
            </a:solidFill>
            <a:prstDash val="solid"/>
            <a:round/>
            <a:headEnd type="oval" w="med" len="med"/>
            <a:tailEnd type="oval" w="med" len="med"/>
          </a:ln>
        </p:spPr>
      </p:cxnSp>
      <p:sp>
        <p:nvSpPr>
          <p:cNvPr id="194" name="Google Shape;194;p39"/>
          <p:cNvSpPr/>
          <p:nvPr/>
        </p:nvSpPr>
        <p:spPr>
          <a:xfrm>
            <a:off x="4746850" y="4284496"/>
            <a:ext cx="1399200" cy="3867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¿Para qué se usan?</a:t>
            </a:r>
            <a:endParaRPr sz="1200" b="0" i="0" u="none" strike="noStrike" cap="none">
              <a:solidFill>
                <a:srgbClr val="222222"/>
              </a:solidFill>
              <a:latin typeface="DM Sans"/>
              <a:ea typeface="DM Sans"/>
              <a:cs typeface="DM Sans"/>
              <a:sym typeface="DM Sans"/>
            </a:endParaRPr>
          </a:p>
        </p:txBody>
      </p:sp>
      <p:cxnSp>
        <p:nvCxnSpPr>
          <p:cNvPr id="195" name="Google Shape;195;p39"/>
          <p:cNvCxnSpPr>
            <a:stCxn id="192" idx="3"/>
            <a:endCxn id="194" idx="1"/>
          </p:cNvCxnSpPr>
          <p:nvPr/>
        </p:nvCxnSpPr>
        <p:spPr>
          <a:xfrm>
            <a:off x="3443550" y="4477846"/>
            <a:ext cx="1303200" cy="0"/>
          </a:xfrm>
          <a:prstGeom prst="straightConnector1">
            <a:avLst/>
          </a:prstGeom>
          <a:noFill/>
          <a:ln w="9525" cap="flat" cmpd="sng">
            <a:solidFill>
              <a:srgbClr val="CCCCCC"/>
            </a:solidFill>
            <a:prstDash val="solid"/>
            <a:round/>
            <a:headEnd type="oval" w="med" len="med"/>
            <a:tailEnd type="oval"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96"/>
          <p:cNvPicPr preferRelativeResize="0"/>
          <p:nvPr/>
        </p:nvPicPr>
        <p:blipFill rotWithShape="1">
          <a:blip r:embed="rId3">
            <a:alphaModFix/>
          </a:blip>
          <a:srcRect/>
          <a:stretch/>
        </p:blipFill>
        <p:spPr>
          <a:xfrm>
            <a:off x="7811413" y="4692275"/>
            <a:ext cx="1150750" cy="267575"/>
          </a:xfrm>
          <a:prstGeom prst="rect">
            <a:avLst/>
          </a:prstGeom>
          <a:noFill/>
          <a:ln>
            <a:noFill/>
          </a:ln>
        </p:spPr>
      </p:pic>
      <p:grpSp>
        <p:nvGrpSpPr>
          <p:cNvPr id="647" name="Google Shape;647;p96"/>
          <p:cNvGrpSpPr/>
          <p:nvPr/>
        </p:nvGrpSpPr>
        <p:grpSpPr>
          <a:xfrm>
            <a:off x="8212551" y="169348"/>
            <a:ext cx="738900" cy="738900"/>
            <a:chOff x="473351" y="619523"/>
            <a:chExt cx="738900" cy="738900"/>
          </a:xfrm>
        </p:grpSpPr>
        <p:sp>
          <p:nvSpPr>
            <p:cNvPr id="648" name="Google Shape;648;p9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9" name="Google Shape;649;p96"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650" name="Google Shape;650;p96"/>
          <p:cNvSpPr txBox="1"/>
          <p:nvPr/>
        </p:nvSpPr>
        <p:spPr>
          <a:xfrm>
            <a:off x="437538" y="204000"/>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dk1"/>
                </a:solidFill>
                <a:latin typeface="DM Sans"/>
                <a:ea typeface="DM Sans"/>
                <a:cs typeface="DM Sans"/>
                <a:sym typeface="DM Sans"/>
              </a:rPr>
              <a:t>GIT BRANCH: CREANDO RAMAS</a:t>
            </a:r>
            <a:endParaRPr sz="3500" b="1">
              <a:solidFill>
                <a:schemeClr val="dk1"/>
              </a:solidFill>
              <a:latin typeface="DM Sans"/>
              <a:ea typeface="DM Sans"/>
              <a:cs typeface="DM Sans"/>
              <a:sym typeface="DM Sans"/>
            </a:endParaRPr>
          </a:p>
        </p:txBody>
      </p:sp>
      <p:graphicFrame>
        <p:nvGraphicFramePr>
          <p:cNvPr id="651" name="Google Shape;651;p96"/>
          <p:cNvGraphicFramePr/>
          <p:nvPr>
            <p:extLst>
              <p:ext uri="{D42A27DB-BD31-4B8C-83A1-F6EECF244321}">
                <p14:modId xmlns:p14="http://schemas.microsoft.com/office/powerpoint/2010/main" val="981430387"/>
              </p:ext>
            </p:extLst>
          </p:nvPr>
        </p:nvGraphicFramePr>
        <p:xfrm>
          <a:off x="1075093" y="1430627"/>
          <a:ext cx="7280582" cy="2900680"/>
        </p:xfrm>
        <a:graphic>
          <a:graphicData uri="http://schemas.openxmlformats.org/drawingml/2006/table">
            <a:tbl>
              <a:tblPr>
                <a:noFill/>
                <a:tableStyleId>{4186ABAB-A235-4F56-BBEF-991816AB424C}</a:tableStyleId>
              </a:tblPr>
              <a:tblGrid>
                <a:gridCol w="7280582">
                  <a:extLst>
                    <a:ext uri="{9D8B030D-6E8A-4147-A177-3AD203B41FA5}">
                      <a16:colId xmlns:a16="http://schemas.microsoft.com/office/drawing/2014/main" val="20000"/>
                    </a:ext>
                  </a:extLst>
                </a:gridCol>
              </a:tblGrid>
              <a:tr h="2565400">
                <a:tc>
                  <a:txBody>
                    <a:bodyPr/>
                    <a:lstStyle/>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666666"/>
                          </a:solidFill>
                          <a:highlight>
                            <a:srgbClr val="000000"/>
                          </a:highlight>
                          <a:latin typeface="Consolas"/>
                          <a:ea typeface="Consolas"/>
                          <a:cs typeface="Consolas"/>
                          <a:sym typeface="Consolas"/>
                        </a:rPr>
                        <a:t>/* Paso 1: Verifico en cuál rama estoy */</a:t>
                      </a:r>
                      <a:endParaRPr u="none" strike="noStrike" cap="none" dirty="0">
                        <a:solidFill>
                          <a:srgbClr val="666666"/>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00FF00"/>
                          </a:solidFill>
                          <a:highlight>
                            <a:srgbClr val="000000"/>
                          </a:highlight>
                          <a:latin typeface="Consolas"/>
                          <a:ea typeface="Consolas"/>
                          <a:cs typeface="Consolas"/>
                          <a:sym typeface="Consolas"/>
                        </a:rPr>
                        <a:t>john@MyShopSolutions</a:t>
                      </a:r>
                      <a:r>
                        <a:rPr lang="es" u="none" strike="noStrike" cap="none" dirty="0">
                          <a:solidFill>
                            <a:srgbClr val="FF00FF"/>
                          </a:solidFill>
                          <a:highlight>
                            <a:srgbClr val="000000"/>
                          </a:highlight>
                          <a:latin typeface="Consolas"/>
                          <a:ea typeface="Consolas"/>
                          <a:cs typeface="Consolas"/>
                          <a:sym typeface="Consolas"/>
                        </a:rPr>
                        <a:t> :~</a:t>
                      </a:r>
                      <a:r>
                        <a:rPr lang="es" u="none" strike="noStrike" cap="none" dirty="0">
                          <a:solidFill>
                            <a:srgbClr val="FFFF00"/>
                          </a:solidFill>
                          <a:highlight>
                            <a:srgbClr val="000000"/>
                          </a:highlight>
                          <a:latin typeface="Consolas"/>
                          <a:ea typeface="Consolas"/>
                          <a:cs typeface="Consolas"/>
                          <a:sym typeface="Consolas"/>
                        </a:rPr>
                        <a:t>/Documents/Proyectos_Coder/mi_repositorio</a:t>
                      </a:r>
                      <a:r>
                        <a:rPr lang="es" u="none" strike="noStrike" cap="none" dirty="0">
                          <a:solidFill>
                            <a:srgbClr val="F3F3F3"/>
                          </a:solidFill>
                          <a:highlight>
                            <a:srgbClr val="000000"/>
                          </a:highlight>
                          <a:latin typeface="Consolas"/>
                          <a:ea typeface="Consolas"/>
                          <a:cs typeface="Consolas"/>
                          <a:sym typeface="Consolas"/>
                        </a:rPr>
                        <a:t>$ git branch</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00FFFF"/>
                          </a:solidFill>
                          <a:highlight>
                            <a:srgbClr val="000000"/>
                          </a:highlight>
                          <a:latin typeface="Consolas"/>
                          <a:ea typeface="Consolas"/>
                          <a:cs typeface="Consolas"/>
                          <a:sym typeface="Consolas"/>
                        </a:rPr>
                        <a:t>*master</a:t>
                      </a:r>
                      <a:endParaRPr u="none" strike="noStrike" cap="none" dirty="0">
                        <a:solidFill>
                          <a:srgbClr val="00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434343"/>
                          </a:solidFill>
                          <a:highlight>
                            <a:srgbClr val="000000"/>
                          </a:highlight>
                          <a:latin typeface="Consolas"/>
                          <a:ea typeface="Consolas"/>
                          <a:cs typeface="Consolas"/>
                          <a:sym typeface="Consolas"/>
                        </a:rPr>
                        <a:t>/* Paso 2. Creo la rama que voy a usar para el cambio */</a:t>
                      </a:r>
                      <a:br>
                        <a:rPr lang="es" u="none" strike="noStrike" cap="none" dirty="0">
                          <a:solidFill>
                            <a:srgbClr val="00FFFF"/>
                          </a:solidFill>
                          <a:highlight>
                            <a:srgbClr val="000000"/>
                          </a:highlight>
                          <a:latin typeface="Consolas"/>
                          <a:ea typeface="Consolas"/>
                          <a:cs typeface="Consolas"/>
                          <a:sym typeface="Consolas"/>
                        </a:rPr>
                      </a:br>
                      <a:r>
                        <a:rPr lang="es" u="none" strike="noStrike" cap="none" dirty="0">
                          <a:solidFill>
                            <a:srgbClr val="00FF00"/>
                          </a:solidFill>
                          <a:highlight>
                            <a:srgbClr val="000000"/>
                          </a:highlight>
                          <a:latin typeface="Consolas"/>
                          <a:ea typeface="Consolas"/>
                          <a:cs typeface="Consolas"/>
                          <a:sym typeface="Consolas"/>
                        </a:rPr>
                        <a:t>john@MyShopSolutions</a:t>
                      </a:r>
                      <a:r>
                        <a:rPr lang="es" u="none" strike="noStrike" cap="none" dirty="0">
                          <a:solidFill>
                            <a:srgbClr val="FF00FF"/>
                          </a:solidFill>
                          <a:highlight>
                            <a:srgbClr val="000000"/>
                          </a:highlight>
                          <a:latin typeface="Consolas"/>
                          <a:ea typeface="Consolas"/>
                          <a:cs typeface="Consolas"/>
                          <a:sym typeface="Consolas"/>
                        </a:rPr>
                        <a:t> :~</a:t>
                      </a:r>
                      <a:r>
                        <a:rPr lang="es" u="none" strike="noStrike" cap="none" dirty="0">
                          <a:solidFill>
                            <a:srgbClr val="FFFF00"/>
                          </a:solidFill>
                          <a:highlight>
                            <a:srgbClr val="000000"/>
                          </a:highlight>
                          <a:latin typeface="Consolas"/>
                          <a:ea typeface="Consolas"/>
                          <a:cs typeface="Consolas"/>
                          <a:sym typeface="Consolas"/>
                        </a:rPr>
                        <a:t>/Documents/Proyectos_Coder/mi_repositorio</a:t>
                      </a:r>
                      <a:r>
                        <a:rPr lang="es" u="none" strike="noStrike" cap="none" dirty="0">
                          <a:solidFill>
                            <a:srgbClr val="F3F3F3"/>
                          </a:solidFill>
                          <a:highlight>
                            <a:srgbClr val="000000"/>
                          </a:highlight>
                          <a:latin typeface="Consolas"/>
                          <a:ea typeface="Consolas"/>
                          <a:cs typeface="Consolas"/>
                          <a:sym typeface="Consolas"/>
                        </a:rPr>
                        <a:t>$  git branch mi_rama</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666666"/>
                          </a:solidFill>
                          <a:highlight>
                            <a:srgbClr val="000000"/>
                          </a:highlight>
                          <a:latin typeface="Consolas"/>
                          <a:ea typeface="Consolas"/>
                          <a:cs typeface="Consolas"/>
                          <a:sym typeface="Consolas"/>
                        </a:rPr>
                        <a:t>/* Paso 3: Verifico que se creó la rama */</a:t>
                      </a:r>
                      <a:endParaRPr u="none" strike="noStrike" cap="none" dirty="0">
                        <a:solidFill>
                          <a:srgbClr val="666666"/>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00FF00"/>
                          </a:solidFill>
                          <a:highlight>
                            <a:srgbClr val="000000"/>
                          </a:highlight>
                          <a:latin typeface="Consolas"/>
                          <a:ea typeface="Consolas"/>
                          <a:cs typeface="Consolas"/>
                          <a:sym typeface="Consolas"/>
                        </a:rPr>
                        <a:t>john@MyShopSolutions</a:t>
                      </a:r>
                      <a:r>
                        <a:rPr lang="es" u="none" strike="noStrike" cap="none" dirty="0">
                          <a:solidFill>
                            <a:srgbClr val="FF00FF"/>
                          </a:solidFill>
                          <a:highlight>
                            <a:srgbClr val="000000"/>
                          </a:highlight>
                          <a:latin typeface="Consolas"/>
                          <a:ea typeface="Consolas"/>
                          <a:cs typeface="Consolas"/>
                          <a:sym typeface="Consolas"/>
                        </a:rPr>
                        <a:t> :~</a:t>
                      </a:r>
                      <a:r>
                        <a:rPr lang="es" u="none" strike="noStrike" cap="none" dirty="0">
                          <a:solidFill>
                            <a:srgbClr val="FFFF00"/>
                          </a:solidFill>
                          <a:highlight>
                            <a:srgbClr val="000000"/>
                          </a:highlight>
                          <a:latin typeface="Consolas"/>
                          <a:ea typeface="Consolas"/>
                          <a:cs typeface="Consolas"/>
                          <a:sym typeface="Consolas"/>
                        </a:rPr>
                        <a:t>/Documents/Proyectos_Coder/mi_repositorio</a:t>
                      </a:r>
                      <a:r>
                        <a:rPr lang="es" u="none" strike="noStrike" cap="none" dirty="0">
                          <a:solidFill>
                            <a:srgbClr val="F3F3F3"/>
                          </a:solidFill>
                          <a:highlight>
                            <a:srgbClr val="000000"/>
                          </a:highlight>
                          <a:latin typeface="Consolas"/>
                          <a:ea typeface="Consolas"/>
                          <a:cs typeface="Consolas"/>
                          <a:sym typeface="Consolas"/>
                        </a:rPr>
                        <a:t>$ git branch -l</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00FFFF"/>
                          </a:solidFill>
                          <a:highlight>
                            <a:srgbClr val="000000"/>
                          </a:highlight>
                          <a:latin typeface="Consolas"/>
                          <a:ea typeface="Consolas"/>
                          <a:cs typeface="Consolas"/>
                          <a:sym typeface="Consolas"/>
                        </a:rPr>
                        <a:t>*master</a:t>
                      </a:r>
                      <a:endParaRPr u="none" strike="noStrike" cap="none" dirty="0">
                        <a:solidFill>
                          <a:srgbClr val="00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FFFFFF"/>
                          </a:solidFill>
                          <a:highlight>
                            <a:srgbClr val="000000"/>
                          </a:highlight>
                          <a:latin typeface="Consolas"/>
                          <a:ea typeface="Consolas"/>
                          <a:cs typeface="Consolas"/>
                          <a:sym typeface="Consolas"/>
                        </a:rPr>
                        <a:t>mi_rama</a:t>
                      </a:r>
                      <a:endParaRPr u="none" strike="noStrike" cap="none" dirty="0">
                        <a:solidFill>
                          <a:srgbClr val="FF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u="none" strike="noStrike" cap="none" dirty="0">
                          <a:solidFill>
                            <a:srgbClr val="00FF00"/>
                          </a:solidFill>
                          <a:highlight>
                            <a:srgbClr val="000000"/>
                          </a:highlight>
                          <a:latin typeface="Consolas"/>
                          <a:ea typeface="Consolas"/>
                          <a:cs typeface="Consolas"/>
                          <a:sym typeface="Consolas"/>
                        </a:rPr>
                        <a:t>john@MyShopSolutions</a:t>
                      </a:r>
                      <a:r>
                        <a:rPr lang="es" u="none" strike="noStrike" cap="none" dirty="0">
                          <a:solidFill>
                            <a:srgbClr val="FF00FF"/>
                          </a:solidFill>
                          <a:highlight>
                            <a:srgbClr val="000000"/>
                          </a:highlight>
                          <a:latin typeface="Consolas"/>
                          <a:ea typeface="Consolas"/>
                          <a:cs typeface="Consolas"/>
                          <a:sym typeface="Consolas"/>
                        </a:rPr>
                        <a:t> :~</a:t>
                      </a:r>
                      <a:r>
                        <a:rPr lang="es" u="none" strike="noStrike" cap="none" dirty="0">
                          <a:solidFill>
                            <a:srgbClr val="FFFF00"/>
                          </a:solidFill>
                          <a:highlight>
                            <a:srgbClr val="000000"/>
                          </a:highlight>
                          <a:latin typeface="Consolas"/>
                          <a:ea typeface="Consolas"/>
                          <a:cs typeface="Consolas"/>
                          <a:sym typeface="Consolas"/>
                        </a:rPr>
                        <a:t>/Documents/Proyectos_Coder/mi_repositorio</a:t>
                      </a:r>
                      <a:r>
                        <a:rPr lang="es" u="none" strike="noStrike" cap="none" dirty="0">
                          <a:solidFill>
                            <a:srgbClr val="F3F3F3"/>
                          </a:solidFill>
                          <a:highlight>
                            <a:srgbClr val="000000"/>
                          </a:highlight>
                          <a:latin typeface="Consolas"/>
                          <a:ea typeface="Consolas"/>
                          <a:cs typeface="Consolas"/>
                          <a:sym typeface="Consolas"/>
                        </a:rPr>
                        <a:t>$</a:t>
                      </a:r>
                      <a:endParaRPr u="none" strike="noStrike" cap="none" dirty="0">
                        <a:solidFill>
                          <a:srgbClr val="00FFFF"/>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97"/>
          <p:cNvPicPr preferRelativeResize="0"/>
          <p:nvPr/>
        </p:nvPicPr>
        <p:blipFill rotWithShape="1">
          <a:blip r:embed="rId3">
            <a:alphaModFix/>
          </a:blip>
          <a:srcRect/>
          <a:stretch/>
        </p:blipFill>
        <p:spPr>
          <a:xfrm>
            <a:off x="7811413" y="4692275"/>
            <a:ext cx="1150750" cy="267575"/>
          </a:xfrm>
          <a:prstGeom prst="rect">
            <a:avLst/>
          </a:prstGeom>
          <a:noFill/>
          <a:ln>
            <a:noFill/>
          </a:ln>
        </p:spPr>
      </p:pic>
      <p:grpSp>
        <p:nvGrpSpPr>
          <p:cNvPr id="657" name="Google Shape;657;p97"/>
          <p:cNvGrpSpPr/>
          <p:nvPr/>
        </p:nvGrpSpPr>
        <p:grpSpPr>
          <a:xfrm>
            <a:off x="8212551" y="169348"/>
            <a:ext cx="738900" cy="738900"/>
            <a:chOff x="473351" y="619523"/>
            <a:chExt cx="738900" cy="738900"/>
          </a:xfrm>
        </p:grpSpPr>
        <p:sp>
          <p:nvSpPr>
            <p:cNvPr id="658" name="Google Shape;658;p9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9" name="Google Shape;659;p97"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660" name="Google Shape;660;p97"/>
          <p:cNvSpPr txBox="1"/>
          <p:nvPr/>
        </p:nvSpPr>
        <p:spPr>
          <a:xfrm>
            <a:off x="437538" y="280200"/>
            <a:ext cx="8268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dk1"/>
                </a:solidFill>
                <a:latin typeface="DM Sans"/>
                <a:ea typeface="DM Sans"/>
                <a:cs typeface="DM Sans"/>
                <a:sym typeface="DM Sans"/>
              </a:rPr>
              <a:t>GIT BRANCH: MOVERNOS ENTRE RAMAS</a:t>
            </a:r>
            <a:endParaRPr sz="3500" b="1">
              <a:solidFill>
                <a:schemeClr val="dk1"/>
              </a:solidFill>
              <a:latin typeface="DM Sans"/>
              <a:ea typeface="DM Sans"/>
              <a:cs typeface="DM Sans"/>
              <a:sym typeface="DM Sans"/>
            </a:endParaRPr>
          </a:p>
        </p:txBody>
      </p:sp>
      <p:graphicFrame>
        <p:nvGraphicFramePr>
          <p:cNvPr id="661" name="Google Shape;661;p97"/>
          <p:cNvGraphicFramePr/>
          <p:nvPr/>
        </p:nvGraphicFramePr>
        <p:xfrm>
          <a:off x="497450" y="1876750"/>
          <a:ext cx="8257000" cy="2565400"/>
        </p:xfrm>
        <a:graphic>
          <a:graphicData uri="http://schemas.openxmlformats.org/drawingml/2006/table">
            <a:tbl>
              <a:tblPr>
                <a:noFill/>
                <a:tableStyleId>{4186ABAB-A235-4F56-BBEF-991816AB424C}</a:tableStyleId>
              </a:tblPr>
              <a:tblGrid>
                <a:gridCol w="8257000">
                  <a:extLst>
                    <a:ext uri="{9D8B030D-6E8A-4147-A177-3AD203B41FA5}">
                      <a16:colId xmlns:a16="http://schemas.microsoft.com/office/drawing/2014/main" val="20000"/>
                    </a:ext>
                  </a:extLst>
                </a:gridCol>
              </a:tblGrid>
              <a:tr h="2321550">
                <a:tc>
                  <a:txBody>
                    <a:bodyPr/>
                    <a:lstStyle/>
                    <a:p>
                      <a:pPr marL="0" marR="0" lvl="0" indent="0" algn="l" rtl="0">
                        <a:lnSpc>
                          <a:spcPct val="100000"/>
                        </a:lnSpc>
                        <a:spcBef>
                          <a:spcPts val="0"/>
                        </a:spcBef>
                        <a:spcAft>
                          <a:spcPts val="0"/>
                        </a:spcAft>
                        <a:buClr>
                          <a:srgbClr val="000000"/>
                        </a:buClr>
                        <a:buSzPts val="1600"/>
                        <a:buFont typeface="Arial"/>
                        <a:buNone/>
                      </a:pPr>
                      <a:r>
                        <a:rPr lang="es" sz="1600" u="none" strike="noStrike" cap="none" dirty="0">
                          <a:solidFill>
                            <a:srgbClr val="666666"/>
                          </a:solidFill>
                          <a:highlight>
                            <a:srgbClr val="000000"/>
                          </a:highlight>
                          <a:latin typeface="Consolas"/>
                          <a:ea typeface="Consolas"/>
                          <a:cs typeface="Consolas"/>
                          <a:sym typeface="Consolas"/>
                        </a:rPr>
                        <a:t>/* Para moverme a la rama que cree uso el comando de git checkout */</a:t>
                      </a:r>
                      <a:endParaRPr sz="1600" u="none" strike="noStrike" cap="none" dirty="0">
                        <a:solidFill>
                          <a:srgbClr val="666666"/>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600" u="none" strike="noStrike" cap="none" dirty="0">
                          <a:solidFill>
                            <a:srgbClr val="00FF00"/>
                          </a:solidFill>
                          <a:highlight>
                            <a:srgbClr val="000000"/>
                          </a:highlight>
                          <a:latin typeface="Consolas"/>
                          <a:ea typeface="Consolas"/>
                          <a:cs typeface="Consolas"/>
                          <a:sym typeface="Consolas"/>
                        </a:rPr>
                        <a:t>john@MyShopSolutions</a:t>
                      </a:r>
                      <a:r>
                        <a:rPr lang="es" sz="1600" u="none" strike="noStrike" cap="none" dirty="0">
                          <a:solidFill>
                            <a:srgbClr val="FF00FF"/>
                          </a:solidFill>
                          <a:highlight>
                            <a:srgbClr val="000000"/>
                          </a:highlight>
                          <a:latin typeface="Consolas"/>
                          <a:ea typeface="Consolas"/>
                          <a:cs typeface="Consolas"/>
                          <a:sym typeface="Consolas"/>
                        </a:rPr>
                        <a:t> :~</a:t>
                      </a:r>
                      <a:r>
                        <a:rPr lang="es" sz="1600" u="none" strike="noStrike" cap="none" dirty="0">
                          <a:solidFill>
                            <a:srgbClr val="FFFF00"/>
                          </a:solidFill>
                          <a:highlight>
                            <a:srgbClr val="000000"/>
                          </a:highlight>
                          <a:latin typeface="Consolas"/>
                          <a:ea typeface="Consolas"/>
                          <a:cs typeface="Consolas"/>
                          <a:sym typeface="Consolas"/>
                        </a:rPr>
                        <a:t>/Documents/Proyectos_Coder/mi_repositorio</a:t>
                      </a:r>
                      <a:r>
                        <a:rPr lang="es" sz="1600" u="none" strike="noStrike" cap="none" dirty="0">
                          <a:solidFill>
                            <a:srgbClr val="F3F3F3"/>
                          </a:solidFill>
                          <a:highlight>
                            <a:srgbClr val="000000"/>
                          </a:highlight>
                          <a:latin typeface="Consolas"/>
                          <a:ea typeface="Consolas"/>
                          <a:cs typeface="Consolas"/>
                          <a:sym typeface="Consolas"/>
                        </a:rPr>
                        <a:t>$ git checkout mi_rama</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600" u="none" strike="noStrike" cap="none" dirty="0">
                          <a:solidFill>
                            <a:srgbClr val="F3F3F3"/>
                          </a:solidFill>
                          <a:highlight>
                            <a:srgbClr val="000000"/>
                          </a:highlight>
                          <a:latin typeface="Consolas"/>
                          <a:ea typeface="Consolas"/>
                          <a:cs typeface="Consolas"/>
                          <a:sym typeface="Consolas"/>
                        </a:rPr>
                        <a:t>Switched to branch 'mi_rama'</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600" u="none" strike="noStrike" cap="none" dirty="0">
                          <a:solidFill>
                            <a:srgbClr val="666666"/>
                          </a:solidFill>
                          <a:highlight>
                            <a:srgbClr val="000000"/>
                          </a:highlight>
                          <a:latin typeface="Consolas"/>
                          <a:ea typeface="Consolas"/>
                          <a:cs typeface="Consolas"/>
                          <a:sym typeface="Consolas"/>
                        </a:rPr>
                        <a:t>/* Verifico nuevamente que me movi de rama */</a:t>
                      </a:r>
                      <a:endParaRPr sz="1600" u="none" strike="noStrike" cap="none" dirty="0">
                        <a:solidFill>
                          <a:srgbClr val="666666"/>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600" u="none" strike="noStrike" cap="none" dirty="0">
                          <a:solidFill>
                            <a:srgbClr val="00FF00"/>
                          </a:solidFill>
                          <a:highlight>
                            <a:srgbClr val="000000"/>
                          </a:highlight>
                          <a:latin typeface="Consolas"/>
                          <a:ea typeface="Consolas"/>
                          <a:cs typeface="Consolas"/>
                          <a:sym typeface="Consolas"/>
                        </a:rPr>
                        <a:t>john@MyShopSolutions</a:t>
                      </a:r>
                      <a:r>
                        <a:rPr lang="es" sz="1600" u="none" strike="noStrike" cap="none" dirty="0">
                          <a:solidFill>
                            <a:srgbClr val="FF00FF"/>
                          </a:solidFill>
                          <a:highlight>
                            <a:srgbClr val="000000"/>
                          </a:highlight>
                          <a:latin typeface="Consolas"/>
                          <a:ea typeface="Consolas"/>
                          <a:cs typeface="Consolas"/>
                          <a:sym typeface="Consolas"/>
                        </a:rPr>
                        <a:t> :~</a:t>
                      </a:r>
                      <a:r>
                        <a:rPr lang="es" sz="1600" u="none" strike="noStrike" cap="none" dirty="0">
                          <a:solidFill>
                            <a:srgbClr val="FFFF00"/>
                          </a:solidFill>
                          <a:highlight>
                            <a:srgbClr val="000000"/>
                          </a:highlight>
                          <a:latin typeface="Consolas"/>
                          <a:ea typeface="Consolas"/>
                          <a:cs typeface="Consolas"/>
                          <a:sym typeface="Consolas"/>
                        </a:rPr>
                        <a:t>/Documents/Proyectos_Coder/mi_repositorio</a:t>
                      </a:r>
                      <a:r>
                        <a:rPr lang="es" sz="1600" u="none" strike="noStrike" cap="none" dirty="0">
                          <a:solidFill>
                            <a:srgbClr val="F3F3F3"/>
                          </a:solidFill>
                          <a:highlight>
                            <a:srgbClr val="000000"/>
                          </a:highlight>
                          <a:latin typeface="Consolas"/>
                          <a:ea typeface="Consolas"/>
                          <a:cs typeface="Consolas"/>
                          <a:sym typeface="Consolas"/>
                        </a:rPr>
                        <a:t>$ git branch -l</a:t>
                      </a:r>
                      <a:endParaRPr sz="1600"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600" u="none" strike="noStrike" cap="none" dirty="0">
                          <a:solidFill>
                            <a:srgbClr val="FFFFFF"/>
                          </a:solidFill>
                          <a:highlight>
                            <a:srgbClr val="000000"/>
                          </a:highlight>
                          <a:latin typeface="Consolas"/>
                          <a:ea typeface="Consolas"/>
                          <a:cs typeface="Consolas"/>
                          <a:sym typeface="Consolas"/>
                        </a:rPr>
                        <a:t>master</a:t>
                      </a:r>
                      <a:endParaRPr sz="1600" u="none" strike="noStrike" cap="none" dirty="0">
                        <a:solidFill>
                          <a:srgbClr val="FF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600" u="none" strike="noStrike" cap="none" dirty="0">
                          <a:solidFill>
                            <a:srgbClr val="00FFFF"/>
                          </a:solidFill>
                          <a:highlight>
                            <a:srgbClr val="000000"/>
                          </a:highlight>
                          <a:latin typeface="Consolas"/>
                          <a:ea typeface="Consolas"/>
                          <a:cs typeface="Consolas"/>
                          <a:sym typeface="Consolas"/>
                        </a:rPr>
                        <a:t>*mi_rama</a:t>
                      </a:r>
                      <a:endParaRPr sz="1600" u="none" strike="noStrike" cap="none" dirty="0">
                        <a:solidFill>
                          <a:srgbClr val="00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600" u="none" strike="noStrike" cap="none" dirty="0">
                          <a:solidFill>
                            <a:srgbClr val="00FF00"/>
                          </a:solidFill>
                          <a:highlight>
                            <a:srgbClr val="000000"/>
                          </a:highlight>
                          <a:latin typeface="Consolas"/>
                          <a:ea typeface="Consolas"/>
                          <a:cs typeface="Consolas"/>
                          <a:sym typeface="Consolas"/>
                        </a:rPr>
                        <a:t>john@MyShopSolutions</a:t>
                      </a:r>
                      <a:r>
                        <a:rPr lang="es" sz="1600" u="none" strike="noStrike" cap="none" dirty="0">
                          <a:solidFill>
                            <a:srgbClr val="FF00FF"/>
                          </a:solidFill>
                          <a:highlight>
                            <a:srgbClr val="000000"/>
                          </a:highlight>
                          <a:latin typeface="Consolas"/>
                          <a:ea typeface="Consolas"/>
                          <a:cs typeface="Consolas"/>
                          <a:sym typeface="Consolas"/>
                        </a:rPr>
                        <a:t> :~</a:t>
                      </a:r>
                      <a:r>
                        <a:rPr lang="es" sz="1600" u="none" strike="noStrike" cap="none" dirty="0">
                          <a:solidFill>
                            <a:srgbClr val="FFFF00"/>
                          </a:solidFill>
                          <a:highlight>
                            <a:srgbClr val="000000"/>
                          </a:highlight>
                          <a:latin typeface="Consolas"/>
                          <a:ea typeface="Consolas"/>
                          <a:cs typeface="Consolas"/>
                          <a:sym typeface="Consolas"/>
                        </a:rPr>
                        <a:t>/Documents/Proyectos_Coder/mi_repositorio</a:t>
                      </a:r>
                      <a:r>
                        <a:rPr lang="es" sz="1600" u="none" strike="noStrike" cap="none" dirty="0">
                          <a:solidFill>
                            <a:srgbClr val="F3F3F3"/>
                          </a:solidFill>
                          <a:highlight>
                            <a:srgbClr val="000000"/>
                          </a:highlight>
                          <a:latin typeface="Consolas"/>
                          <a:ea typeface="Consolas"/>
                          <a:cs typeface="Consolas"/>
                          <a:sym typeface="Consolas"/>
                        </a:rPr>
                        <a:t>$</a:t>
                      </a:r>
                      <a:endParaRPr sz="1600" u="none" strike="noStrike" cap="none" dirty="0">
                        <a:solidFill>
                          <a:srgbClr val="00FFFF"/>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98"/>
          <p:cNvPicPr preferRelativeResize="0"/>
          <p:nvPr/>
        </p:nvPicPr>
        <p:blipFill rotWithShape="1">
          <a:blip r:embed="rId3">
            <a:alphaModFix/>
          </a:blip>
          <a:srcRect/>
          <a:stretch/>
        </p:blipFill>
        <p:spPr>
          <a:xfrm>
            <a:off x="7811413" y="4692275"/>
            <a:ext cx="1150750" cy="267575"/>
          </a:xfrm>
          <a:prstGeom prst="rect">
            <a:avLst/>
          </a:prstGeom>
          <a:noFill/>
          <a:ln>
            <a:noFill/>
          </a:ln>
        </p:spPr>
      </p:pic>
      <p:grpSp>
        <p:nvGrpSpPr>
          <p:cNvPr id="667" name="Google Shape;667;p98"/>
          <p:cNvGrpSpPr/>
          <p:nvPr/>
        </p:nvGrpSpPr>
        <p:grpSpPr>
          <a:xfrm>
            <a:off x="8212551" y="169348"/>
            <a:ext cx="738900" cy="738900"/>
            <a:chOff x="473351" y="619523"/>
            <a:chExt cx="738900" cy="738900"/>
          </a:xfrm>
        </p:grpSpPr>
        <p:sp>
          <p:nvSpPr>
            <p:cNvPr id="668" name="Google Shape;668;p9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9" name="Google Shape;669;p9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670" name="Google Shape;670;p98"/>
          <p:cNvSpPr txBox="1"/>
          <p:nvPr/>
        </p:nvSpPr>
        <p:spPr>
          <a:xfrm>
            <a:off x="207663" y="238650"/>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dk1"/>
                </a:solidFill>
                <a:latin typeface="DM Sans"/>
                <a:ea typeface="DM Sans"/>
                <a:cs typeface="DM Sans"/>
                <a:sym typeface="DM Sans"/>
              </a:rPr>
              <a:t>GIT BRANCH -D - BORRANDO RAMAS</a:t>
            </a:r>
            <a:endParaRPr sz="3500" b="1">
              <a:solidFill>
                <a:schemeClr val="dk1"/>
              </a:solidFill>
              <a:latin typeface="DM Sans"/>
              <a:ea typeface="DM Sans"/>
              <a:cs typeface="DM Sans"/>
              <a:sym typeface="DM Sans"/>
            </a:endParaRPr>
          </a:p>
        </p:txBody>
      </p:sp>
      <p:graphicFrame>
        <p:nvGraphicFramePr>
          <p:cNvPr id="671" name="Google Shape;671;p98"/>
          <p:cNvGraphicFramePr/>
          <p:nvPr/>
        </p:nvGraphicFramePr>
        <p:xfrm>
          <a:off x="509275" y="1151800"/>
          <a:ext cx="8125450" cy="3114040"/>
        </p:xfrm>
        <a:graphic>
          <a:graphicData uri="http://schemas.openxmlformats.org/drawingml/2006/table">
            <a:tbl>
              <a:tblPr>
                <a:noFill/>
                <a:tableStyleId>{4186ABAB-A235-4F56-BBEF-991816AB424C}</a:tableStyleId>
              </a:tblPr>
              <a:tblGrid>
                <a:gridCol w="8125450">
                  <a:extLst>
                    <a:ext uri="{9D8B030D-6E8A-4147-A177-3AD203B41FA5}">
                      <a16:colId xmlns:a16="http://schemas.microsoft.com/office/drawing/2014/main" val="20000"/>
                    </a:ext>
                  </a:extLst>
                </a:gridCol>
              </a:tblGrid>
              <a:tr h="2972875">
                <a:tc>
                  <a:txBody>
                    <a:bodyPr/>
                    <a:lstStyle/>
                    <a:p>
                      <a:pPr marL="0" marR="0" lvl="0" indent="0" algn="l" rtl="0">
                        <a:lnSpc>
                          <a:spcPct val="100000"/>
                        </a:lnSpc>
                        <a:spcBef>
                          <a:spcPts val="0"/>
                        </a:spcBef>
                        <a:spcAft>
                          <a:spcPts val="0"/>
                        </a:spcAft>
                        <a:buClr>
                          <a:srgbClr val="000000"/>
                        </a:buClr>
                        <a:buSzPts val="1600"/>
                        <a:buFont typeface="Arial"/>
                        <a:buNone/>
                      </a:pPr>
                      <a:r>
                        <a:rPr lang="es" u="none" strike="noStrike" cap="none">
                          <a:solidFill>
                            <a:srgbClr val="666666"/>
                          </a:solidFill>
                          <a:highlight>
                            <a:srgbClr val="000000"/>
                          </a:highlight>
                          <a:latin typeface="Consolas"/>
                          <a:ea typeface="Consolas"/>
                          <a:cs typeface="Consolas"/>
                          <a:sym typeface="Consolas"/>
                        </a:rPr>
                        <a:t>/* Paso 1: Me muevo a la rama principal “master” */</a:t>
                      </a:r>
                      <a:endParaRPr u="none" strike="noStrike" cap="none">
                        <a:solidFill>
                          <a:srgbClr val="666666"/>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a:solidFill>
                            <a:srgbClr val="00FF00"/>
                          </a:solidFill>
                          <a:highlight>
                            <a:srgbClr val="000000"/>
                          </a:highlight>
                          <a:latin typeface="Consolas"/>
                          <a:ea typeface="Consolas"/>
                          <a:cs typeface="Consolas"/>
                          <a:sym typeface="Consolas"/>
                        </a:rPr>
                        <a:t>john@MyShopSolutions</a:t>
                      </a:r>
                      <a:r>
                        <a:rPr lang="es" u="none" strike="noStrike" cap="none">
                          <a:solidFill>
                            <a:srgbClr val="FF00FF"/>
                          </a:solidFill>
                          <a:highlight>
                            <a:srgbClr val="000000"/>
                          </a:highlight>
                          <a:latin typeface="Consolas"/>
                          <a:ea typeface="Consolas"/>
                          <a:cs typeface="Consolas"/>
                          <a:sym typeface="Consolas"/>
                        </a:rPr>
                        <a:t> :~</a:t>
                      </a:r>
                      <a:r>
                        <a:rPr lang="es" u="none" strike="noStrike" cap="none">
                          <a:solidFill>
                            <a:srgbClr val="FFFF00"/>
                          </a:solidFill>
                          <a:highlight>
                            <a:srgbClr val="000000"/>
                          </a:highlight>
                          <a:latin typeface="Consolas"/>
                          <a:ea typeface="Consolas"/>
                          <a:cs typeface="Consolas"/>
                          <a:sym typeface="Consolas"/>
                        </a:rPr>
                        <a:t>/Documents/Proyectos_Coder/mi_repositorio</a:t>
                      </a:r>
                      <a:r>
                        <a:rPr lang="es" u="none" strike="noStrike" cap="none">
                          <a:solidFill>
                            <a:srgbClr val="F3F3F3"/>
                          </a:solidFill>
                          <a:highlight>
                            <a:srgbClr val="000000"/>
                          </a:highlight>
                          <a:latin typeface="Consolas"/>
                          <a:ea typeface="Consolas"/>
                          <a:cs typeface="Consolas"/>
                          <a:sym typeface="Consolas"/>
                        </a:rPr>
                        <a:t>$ git checkout master</a:t>
                      </a:r>
                      <a:endParaRPr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a:solidFill>
                            <a:srgbClr val="666666"/>
                          </a:solidFill>
                          <a:highlight>
                            <a:srgbClr val="000000"/>
                          </a:highlight>
                          <a:latin typeface="Consolas"/>
                          <a:ea typeface="Consolas"/>
                          <a:cs typeface="Consolas"/>
                          <a:sym typeface="Consolas"/>
                        </a:rPr>
                        <a:t>/* Paso 2: Verificar que se está en la rama de master */</a:t>
                      </a:r>
                      <a:endParaRPr u="none" strike="noStrike" cap="none">
                        <a:solidFill>
                          <a:srgbClr val="666666"/>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a:solidFill>
                            <a:srgbClr val="00FF00"/>
                          </a:solidFill>
                          <a:highlight>
                            <a:srgbClr val="000000"/>
                          </a:highlight>
                          <a:latin typeface="Consolas"/>
                          <a:ea typeface="Consolas"/>
                          <a:cs typeface="Consolas"/>
                          <a:sym typeface="Consolas"/>
                        </a:rPr>
                        <a:t>john@MyShopSolutions</a:t>
                      </a:r>
                      <a:r>
                        <a:rPr lang="es" u="none" strike="noStrike" cap="none">
                          <a:solidFill>
                            <a:srgbClr val="FF00FF"/>
                          </a:solidFill>
                          <a:highlight>
                            <a:srgbClr val="000000"/>
                          </a:highlight>
                          <a:latin typeface="Consolas"/>
                          <a:ea typeface="Consolas"/>
                          <a:cs typeface="Consolas"/>
                          <a:sym typeface="Consolas"/>
                        </a:rPr>
                        <a:t> :~</a:t>
                      </a:r>
                      <a:r>
                        <a:rPr lang="es" u="none" strike="noStrike" cap="none">
                          <a:solidFill>
                            <a:srgbClr val="FFFF00"/>
                          </a:solidFill>
                          <a:highlight>
                            <a:srgbClr val="000000"/>
                          </a:highlight>
                          <a:latin typeface="Consolas"/>
                          <a:ea typeface="Consolas"/>
                          <a:cs typeface="Consolas"/>
                          <a:sym typeface="Consolas"/>
                        </a:rPr>
                        <a:t>/Documents/Proyectos_Coder/mi_repositorio</a:t>
                      </a:r>
                      <a:r>
                        <a:rPr lang="es" u="none" strike="noStrike" cap="none">
                          <a:solidFill>
                            <a:srgbClr val="F3F3F3"/>
                          </a:solidFill>
                          <a:highlight>
                            <a:srgbClr val="000000"/>
                          </a:highlight>
                          <a:latin typeface="Consolas"/>
                          <a:ea typeface="Consolas"/>
                          <a:cs typeface="Consolas"/>
                          <a:sym typeface="Consolas"/>
                        </a:rPr>
                        <a:t>$ git branch</a:t>
                      </a:r>
                      <a:endParaRPr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u="none" strike="noStrike" cap="none">
                          <a:solidFill>
                            <a:srgbClr val="00FFFF"/>
                          </a:solidFill>
                          <a:highlight>
                            <a:srgbClr val="000000"/>
                          </a:highlight>
                          <a:latin typeface="Consolas"/>
                          <a:ea typeface="Consolas"/>
                          <a:cs typeface="Consolas"/>
                          <a:sym typeface="Consolas"/>
                        </a:rPr>
                        <a:t>*master</a:t>
                      </a:r>
                      <a:endParaRPr u="none" strike="noStrike" cap="none">
                        <a:solidFill>
                          <a:srgbClr val="00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a:solidFill>
                            <a:srgbClr val="FFFFFF"/>
                          </a:solidFill>
                          <a:highlight>
                            <a:srgbClr val="000000"/>
                          </a:highlight>
                          <a:latin typeface="Consolas"/>
                          <a:ea typeface="Consolas"/>
                          <a:cs typeface="Consolas"/>
                          <a:sym typeface="Consolas"/>
                        </a:rPr>
                        <a:t>mi_rama</a:t>
                      </a:r>
                      <a:endParaRPr u="none" strike="noStrike" cap="none">
                        <a:solidFill>
                          <a:srgbClr val="FF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a:solidFill>
                            <a:srgbClr val="666666"/>
                          </a:solidFill>
                          <a:highlight>
                            <a:srgbClr val="000000"/>
                          </a:highlight>
                          <a:latin typeface="Consolas"/>
                          <a:ea typeface="Consolas"/>
                          <a:cs typeface="Consolas"/>
                          <a:sym typeface="Consolas"/>
                        </a:rPr>
                        <a:t>/* Paso 3: Procedo a borrar la rama que ya no voy a usar */</a:t>
                      </a:r>
                      <a:br>
                        <a:rPr lang="es" u="none" strike="noStrike" cap="none">
                          <a:solidFill>
                            <a:srgbClr val="00FFFF"/>
                          </a:solidFill>
                          <a:highlight>
                            <a:srgbClr val="000000"/>
                          </a:highlight>
                          <a:latin typeface="Consolas"/>
                          <a:ea typeface="Consolas"/>
                          <a:cs typeface="Consolas"/>
                          <a:sym typeface="Consolas"/>
                        </a:rPr>
                      </a:br>
                      <a:r>
                        <a:rPr lang="es" u="none" strike="noStrike" cap="none">
                          <a:solidFill>
                            <a:srgbClr val="00FF00"/>
                          </a:solidFill>
                          <a:highlight>
                            <a:srgbClr val="000000"/>
                          </a:highlight>
                          <a:latin typeface="Consolas"/>
                          <a:ea typeface="Consolas"/>
                          <a:cs typeface="Consolas"/>
                          <a:sym typeface="Consolas"/>
                        </a:rPr>
                        <a:t>john@MyShopSolutions</a:t>
                      </a:r>
                      <a:r>
                        <a:rPr lang="es" u="none" strike="noStrike" cap="none">
                          <a:solidFill>
                            <a:srgbClr val="FF00FF"/>
                          </a:solidFill>
                          <a:highlight>
                            <a:srgbClr val="000000"/>
                          </a:highlight>
                          <a:latin typeface="Consolas"/>
                          <a:ea typeface="Consolas"/>
                          <a:cs typeface="Consolas"/>
                          <a:sym typeface="Consolas"/>
                        </a:rPr>
                        <a:t> :~</a:t>
                      </a:r>
                      <a:r>
                        <a:rPr lang="es" u="none" strike="noStrike" cap="none">
                          <a:solidFill>
                            <a:srgbClr val="FFFF00"/>
                          </a:solidFill>
                          <a:highlight>
                            <a:srgbClr val="000000"/>
                          </a:highlight>
                          <a:latin typeface="Consolas"/>
                          <a:ea typeface="Consolas"/>
                          <a:cs typeface="Consolas"/>
                          <a:sym typeface="Consolas"/>
                        </a:rPr>
                        <a:t>/Documents/Proyectos_Coder/mi_repositorio</a:t>
                      </a:r>
                      <a:r>
                        <a:rPr lang="es" u="none" strike="noStrike" cap="none">
                          <a:solidFill>
                            <a:srgbClr val="F3F3F3"/>
                          </a:solidFill>
                          <a:highlight>
                            <a:srgbClr val="000000"/>
                          </a:highlight>
                          <a:latin typeface="Consolas"/>
                          <a:ea typeface="Consolas"/>
                          <a:cs typeface="Consolas"/>
                          <a:sym typeface="Consolas"/>
                        </a:rPr>
                        <a:t>$ git branch -D mi_rama</a:t>
                      </a:r>
                      <a:endParaRPr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a:solidFill>
                            <a:srgbClr val="F3F3F3"/>
                          </a:solidFill>
                          <a:highlight>
                            <a:srgbClr val="000000"/>
                          </a:highlight>
                          <a:latin typeface="Consolas"/>
                          <a:ea typeface="Consolas"/>
                          <a:cs typeface="Consolas"/>
                          <a:sym typeface="Consolas"/>
                        </a:rPr>
                        <a:t>Deleted branch mi_rama (was 6d6c28c)</a:t>
                      </a:r>
                      <a:endParaRPr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a:solidFill>
                            <a:srgbClr val="666666"/>
                          </a:solidFill>
                          <a:highlight>
                            <a:srgbClr val="000000"/>
                          </a:highlight>
                          <a:latin typeface="Consolas"/>
                          <a:ea typeface="Consolas"/>
                          <a:cs typeface="Consolas"/>
                          <a:sym typeface="Consolas"/>
                        </a:rPr>
                        <a:t>/* Paso 4: Verificar que se borró la rama*/</a:t>
                      </a:r>
                      <a:endParaRPr u="none" strike="noStrike" cap="none">
                        <a:solidFill>
                          <a:srgbClr val="666666"/>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a:solidFill>
                            <a:srgbClr val="00FF00"/>
                          </a:solidFill>
                          <a:highlight>
                            <a:srgbClr val="000000"/>
                          </a:highlight>
                          <a:latin typeface="Consolas"/>
                          <a:ea typeface="Consolas"/>
                          <a:cs typeface="Consolas"/>
                          <a:sym typeface="Consolas"/>
                        </a:rPr>
                        <a:t>john@MyShopSolutions</a:t>
                      </a:r>
                      <a:r>
                        <a:rPr lang="es" u="none" strike="noStrike" cap="none">
                          <a:solidFill>
                            <a:srgbClr val="FF00FF"/>
                          </a:solidFill>
                          <a:highlight>
                            <a:srgbClr val="000000"/>
                          </a:highlight>
                          <a:latin typeface="Consolas"/>
                          <a:ea typeface="Consolas"/>
                          <a:cs typeface="Consolas"/>
                          <a:sym typeface="Consolas"/>
                        </a:rPr>
                        <a:t> :~</a:t>
                      </a:r>
                      <a:r>
                        <a:rPr lang="es" u="none" strike="noStrike" cap="none">
                          <a:solidFill>
                            <a:srgbClr val="FFFF00"/>
                          </a:solidFill>
                          <a:highlight>
                            <a:srgbClr val="000000"/>
                          </a:highlight>
                          <a:latin typeface="Consolas"/>
                          <a:ea typeface="Consolas"/>
                          <a:cs typeface="Consolas"/>
                          <a:sym typeface="Consolas"/>
                        </a:rPr>
                        <a:t>/Documents/Proyectos_Coder/mi_repositorio</a:t>
                      </a:r>
                      <a:r>
                        <a:rPr lang="es" u="none" strike="noStrike" cap="none">
                          <a:solidFill>
                            <a:srgbClr val="F3F3F3"/>
                          </a:solidFill>
                          <a:highlight>
                            <a:srgbClr val="000000"/>
                          </a:highlight>
                          <a:latin typeface="Consolas"/>
                          <a:ea typeface="Consolas"/>
                          <a:cs typeface="Consolas"/>
                          <a:sym typeface="Consolas"/>
                        </a:rPr>
                        <a:t>$ git branch</a:t>
                      </a:r>
                      <a:endParaRPr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u="none" strike="noStrike" cap="none">
                          <a:solidFill>
                            <a:srgbClr val="00FFFF"/>
                          </a:solidFill>
                          <a:highlight>
                            <a:srgbClr val="000000"/>
                          </a:highlight>
                          <a:latin typeface="Consolas"/>
                          <a:ea typeface="Consolas"/>
                          <a:cs typeface="Consolas"/>
                          <a:sym typeface="Consolas"/>
                        </a:rPr>
                        <a:t>*master</a:t>
                      </a:r>
                      <a:endParaRPr u="none" strike="noStrike" cap="none">
                        <a:solidFill>
                          <a:srgbClr val="666666"/>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99"/>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GIT CHECKOUT: LISTAR COMMITS</a:t>
            </a:r>
            <a:endParaRPr sz="4000" b="1">
              <a:solidFill>
                <a:schemeClr val="dk1"/>
              </a:solidFill>
              <a:latin typeface="DM Sans"/>
              <a:ea typeface="DM Sans"/>
              <a:cs typeface="DM Sans"/>
              <a:sym typeface="DM Sans"/>
            </a:endParaRPr>
          </a:p>
        </p:txBody>
      </p:sp>
      <p:sp>
        <p:nvSpPr>
          <p:cNvPr id="677" name="Google Shape;677;p99"/>
          <p:cNvSpPr txBox="1"/>
          <p:nvPr/>
        </p:nvSpPr>
        <p:spPr>
          <a:xfrm>
            <a:off x="473350" y="1908175"/>
            <a:ext cx="4712261" cy="28853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dirty="0">
                <a:highlight>
                  <a:schemeClr val="accent6"/>
                </a:highlight>
                <a:latin typeface="DM Sans"/>
                <a:ea typeface="DM Sans"/>
                <a:cs typeface="DM Sans"/>
                <a:sym typeface="DM Sans"/>
              </a:rPr>
              <a:t>Así como nos movemos entre ramas, nos podemos mover entre commits.</a:t>
            </a:r>
            <a:endParaRPr sz="1350" dirty="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Recuerden que al hacer cambios, adherirlos y comitearlos, se crea un historial de dichos cambios, los logs.</a:t>
            </a: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La posibilidad de volver a un commit en específico es una </a:t>
            </a:r>
            <a:r>
              <a:rPr lang="es" sz="1350" dirty="0">
                <a:highlight>
                  <a:schemeClr val="accent6"/>
                </a:highlight>
                <a:latin typeface="DM Sans"/>
                <a:ea typeface="DM Sans"/>
                <a:cs typeface="DM Sans"/>
                <a:sym typeface="DM Sans"/>
              </a:rPr>
              <a:t>ventaja</a:t>
            </a:r>
            <a:r>
              <a:rPr lang="es" sz="1350" dirty="0">
                <a:latin typeface="DM Sans"/>
                <a:ea typeface="DM Sans"/>
                <a:cs typeface="DM Sans"/>
                <a:sym typeface="DM Sans"/>
              </a:rPr>
              <a:t> de los controladores de versiones, que permiten </a:t>
            </a:r>
            <a:r>
              <a:rPr lang="es" sz="1350" dirty="0">
                <a:highlight>
                  <a:schemeClr val="accent6"/>
                </a:highlight>
                <a:latin typeface="DM Sans"/>
                <a:ea typeface="DM Sans"/>
                <a:cs typeface="DM Sans"/>
                <a:sym typeface="DM Sans"/>
              </a:rPr>
              <a:t>volver a un estado anterior</a:t>
            </a:r>
            <a:r>
              <a:rPr lang="es" sz="1350" dirty="0">
                <a:latin typeface="DM Sans"/>
                <a:ea typeface="DM Sans"/>
                <a:cs typeface="DM Sans"/>
                <a:sym typeface="DM Sans"/>
              </a:rPr>
              <a:t> si se presenta un problema, error o cambio inesperado</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sp>
        <p:nvSpPr>
          <p:cNvPr id="678" name="Google Shape;678;p99"/>
          <p:cNvSpPr txBox="1"/>
          <p:nvPr/>
        </p:nvSpPr>
        <p:spPr>
          <a:xfrm>
            <a:off x="677400" y="26914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Google Shape;681;p81" descr="the simpsons GIF">
            <a:extLst>
              <a:ext uri="{FF2B5EF4-FFF2-40B4-BE49-F238E27FC236}">
                <a16:creationId xmlns:a16="http://schemas.microsoft.com/office/drawing/2014/main" id="{67972FD1-07DF-EB4B-6F86-FC1AEC849081}"/>
              </a:ext>
            </a:extLst>
          </p:cNvPr>
          <p:cNvPicPr preferRelativeResize="0"/>
          <p:nvPr/>
        </p:nvPicPr>
        <p:blipFill>
          <a:blip r:embed="rId3">
            <a:alphaModFix/>
          </a:blip>
          <a:stretch>
            <a:fillRect/>
          </a:stretch>
        </p:blipFill>
        <p:spPr>
          <a:xfrm>
            <a:off x="5378300" y="2156850"/>
            <a:ext cx="3143875" cy="2056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00"/>
          <p:cNvSpPr txBox="1"/>
          <p:nvPr/>
        </p:nvSpPr>
        <p:spPr>
          <a:xfrm>
            <a:off x="473350" y="619525"/>
            <a:ext cx="8141100" cy="1071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 sz="3400" b="1">
                <a:solidFill>
                  <a:schemeClr val="dk1"/>
                </a:solidFill>
                <a:latin typeface="DM Sans"/>
                <a:ea typeface="DM Sans"/>
                <a:cs typeface="DM Sans"/>
                <a:sym typeface="DM Sans"/>
              </a:rPr>
              <a:t>GIT CHECKOUT: LISTAR COMMITS</a:t>
            </a:r>
            <a:endParaRPr sz="34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chemeClr val="dk1"/>
              </a:buClr>
              <a:buSzPts val="1100"/>
              <a:buFont typeface="Arial"/>
              <a:buNone/>
            </a:pPr>
            <a:r>
              <a:rPr lang="es" sz="3000" b="1">
                <a:solidFill>
                  <a:schemeClr val="dk1"/>
                </a:solidFill>
                <a:latin typeface="DM Sans"/>
                <a:ea typeface="DM Sans"/>
                <a:cs typeface="DM Sans"/>
                <a:sym typeface="DM Sans"/>
              </a:rPr>
              <a:t>Vamos a crear nuevamente una rama...</a:t>
            </a:r>
            <a:endParaRPr sz="3000" b="1">
              <a:solidFill>
                <a:schemeClr val="dk1"/>
              </a:solidFill>
              <a:latin typeface="DM Sans"/>
              <a:ea typeface="DM Sans"/>
              <a:cs typeface="DM Sans"/>
              <a:sym typeface="DM Sans"/>
            </a:endParaRPr>
          </a:p>
        </p:txBody>
      </p:sp>
      <p:sp>
        <p:nvSpPr>
          <p:cNvPr id="684" name="Google Shape;684;p100"/>
          <p:cNvSpPr/>
          <p:nvPr/>
        </p:nvSpPr>
        <p:spPr>
          <a:xfrm>
            <a:off x="1022313" y="195090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00"/>
          <p:cNvSpPr/>
          <p:nvPr/>
        </p:nvSpPr>
        <p:spPr>
          <a:xfrm>
            <a:off x="3068940" y="193010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00"/>
          <p:cNvSpPr/>
          <p:nvPr/>
        </p:nvSpPr>
        <p:spPr>
          <a:xfrm>
            <a:off x="5034626" y="19301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87" name="Google Shape;687;p100"/>
          <p:cNvCxnSpPr>
            <a:stCxn id="688" idx="3"/>
            <a:endCxn id="685" idx="2"/>
          </p:cNvCxnSpPr>
          <p:nvPr/>
        </p:nvCxnSpPr>
        <p:spPr>
          <a:xfrm rot="10800000" flipH="1">
            <a:off x="1523025" y="2223725"/>
            <a:ext cx="1545900" cy="20700"/>
          </a:xfrm>
          <a:prstGeom prst="straightConnector1">
            <a:avLst/>
          </a:prstGeom>
          <a:noFill/>
          <a:ln w="9525" cap="flat" cmpd="sng">
            <a:solidFill>
              <a:srgbClr val="EAFF6A"/>
            </a:solidFill>
            <a:prstDash val="solid"/>
            <a:round/>
            <a:headEnd type="none" w="sm" len="sm"/>
            <a:tailEnd type="none" w="sm" len="sm"/>
          </a:ln>
        </p:spPr>
      </p:cxnSp>
      <p:cxnSp>
        <p:nvCxnSpPr>
          <p:cNvPr id="689" name="Google Shape;689;p100"/>
          <p:cNvCxnSpPr>
            <a:stCxn id="685" idx="6"/>
            <a:endCxn id="686" idx="2"/>
          </p:cNvCxnSpPr>
          <p:nvPr/>
        </p:nvCxnSpPr>
        <p:spPr>
          <a:xfrm>
            <a:off x="3656040" y="2223654"/>
            <a:ext cx="1378500" cy="0"/>
          </a:xfrm>
          <a:prstGeom prst="straightConnector1">
            <a:avLst/>
          </a:prstGeom>
          <a:noFill/>
          <a:ln w="9525" cap="flat" cmpd="sng">
            <a:solidFill>
              <a:srgbClr val="EAFF6A"/>
            </a:solidFill>
            <a:prstDash val="solid"/>
            <a:round/>
            <a:headEnd type="none" w="sm" len="sm"/>
            <a:tailEnd type="none" w="sm" len="sm"/>
          </a:ln>
        </p:spPr>
      </p:cxnSp>
      <p:sp>
        <p:nvSpPr>
          <p:cNvPr id="690" name="Google Shape;690;p100"/>
          <p:cNvSpPr txBox="1"/>
          <p:nvPr/>
        </p:nvSpPr>
        <p:spPr>
          <a:xfrm>
            <a:off x="340425" y="3183000"/>
            <a:ext cx="1950900" cy="631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Crea una rama con git branch nueva_rama</a:t>
            </a:r>
            <a:endParaRPr sz="1350">
              <a:solidFill>
                <a:schemeClr val="dk1"/>
              </a:solidFill>
              <a:latin typeface="DM Sans"/>
              <a:ea typeface="DM Sans"/>
              <a:cs typeface="DM Sans"/>
              <a:sym typeface="DM Sans"/>
            </a:endParaRPr>
          </a:p>
        </p:txBody>
      </p:sp>
      <p:sp>
        <p:nvSpPr>
          <p:cNvPr id="691" name="Google Shape;691;p100"/>
          <p:cNvSpPr txBox="1"/>
          <p:nvPr/>
        </p:nvSpPr>
        <p:spPr>
          <a:xfrm>
            <a:off x="2485600" y="3183000"/>
            <a:ext cx="1950900" cy="870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Cambia de rama con git checkout nueva_rama</a:t>
            </a:r>
            <a:endParaRPr sz="1350" b="0" i="0" u="none" strike="noStrike" cap="none">
              <a:solidFill>
                <a:srgbClr val="000000"/>
              </a:solidFill>
              <a:latin typeface="DM Sans"/>
              <a:ea typeface="DM Sans"/>
              <a:cs typeface="DM Sans"/>
              <a:sym typeface="DM Sans"/>
            </a:endParaRPr>
          </a:p>
        </p:txBody>
      </p:sp>
      <p:sp>
        <p:nvSpPr>
          <p:cNvPr id="692" name="Google Shape;692;p100"/>
          <p:cNvSpPr txBox="1"/>
          <p:nvPr/>
        </p:nvSpPr>
        <p:spPr>
          <a:xfrm>
            <a:off x="4640075" y="3125525"/>
            <a:ext cx="1950900" cy="870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Verifica que cambiaste de rama con git branch -l</a:t>
            </a:r>
            <a:endParaRPr sz="1350">
              <a:solidFill>
                <a:schemeClr val="dk1"/>
              </a:solidFill>
              <a:latin typeface="DM Sans"/>
              <a:ea typeface="DM Sans"/>
              <a:cs typeface="DM Sans"/>
              <a:sym typeface="DM Sans"/>
            </a:endParaRPr>
          </a:p>
        </p:txBody>
      </p:sp>
      <p:sp>
        <p:nvSpPr>
          <p:cNvPr id="693" name="Google Shape;693;p100"/>
          <p:cNvSpPr txBox="1"/>
          <p:nvPr/>
        </p:nvSpPr>
        <p:spPr>
          <a:xfrm>
            <a:off x="3155388" y="192350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694" name="Google Shape;694;p100"/>
          <p:cNvSpPr txBox="1"/>
          <p:nvPr/>
        </p:nvSpPr>
        <p:spPr>
          <a:xfrm>
            <a:off x="5121038" y="192350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3</a:t>
            </a:r>
            <a:endParaRPr sz="3000" b="1" i="0" u="none" strike="noStrike" cap="none">
              <a:solidFill>
                <a:schemeClr val="dk1"/>
              </a:solidFill>
              <a:latin typeface="DM Sans"/>
              <a:ea typeface="DM Sans"/>
              <a:cs typeface="DM Sans"/>
              <a:sym typeface="DM Sans"/>
            </a:endParaRPr>
          </a:p>
        </p:txBody>
      </p:sp>
      <p:sp>
        <p:nvSpPr>
          <p:cNvPr id="688" name="Google Shape;688;p100"/>
          <p:cNvSpPr txBox="1"/>
          <p:nvPr/>
        </p:nvSpPr>
        <p:spPr>
          <a:xfrm>
            <a:off x="1108725" y="1944275"/>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695" name="Google Shape;695;p100"/>
          <p:cNvSpPr/>
          <p:nvPr/>
        </p:nvSpPr>
        <p:spPr>
          <a:xfrm>
            <a:off x="7000301" y="19301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96" name="Google Shape;696;p100"/>
          <p:cNvCxnSpPr>
            <a:endCxn id="695" idx="2"/>
          </p:cNvCxnSpPr>
          <p:nvPr/>
        </p:nvCxnSpPr>
        <p:spPr>
          <a:xfrm>
            <a:off x="5621801" y="2223679"/>
            <a:ext cx="1378500" cy="0"/>
          </a:xfrm>
          <a:prstGeom prst="straightConnector1">
            <a:avLst/>
          </a:prstGeom>
          <a:noFill/>
          <a:ln w="9525" cap="flat" cmpd="sng">
            <a:solidFill>
              <a:srgbClr val="EAFF6A"/>
            </a:solidFill>
            <a:prstDash val="solid"/>
            <a:round/>
            <a:headEnd type="none" w="sm" len="sm"/>
            <a:tailEnd type="none" w="sm" len="sm"/>
          </a:ln>
        </p:spPr>
      </p:cxnSp>
      <p:sp>
        <p:nvSpPr>
          <p:cNvPr id="697" name="Google Shape;697;p100"/>
          <p:cNvSpPr txBox="1"/>
          <p:nvPr/>
        </p:nvSpPr>
        <p:spPr>
          <a:xfrm>
            <a:off x="6605750" y="3125525"/>
            <a:ext cx="1950900" cy="631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Agrega al index.html un texto nuevo.</a:t>
            </a:r>
            <a:endParaRPr sz="1350">
              <a:solidFill>
                <a:schemeClr val="dk1"/>
              </a:solidFill>
              <a:latin typeface="DM Sans"/>
              <a:ea typeface="DM Sans"/>
              <a:cs typeface="DM Sans"/>
              <a:sym typeface="DM Sans"/>
            </a:endParaRPr>
          </a:p>
        </p:txBody>
      </p:sp>
      <p:sp>
        <p:nvSpPr>
          <p:cNvPr id="698" name="Google Shape;698;p100"/>
          <p:cNvSpPr txBox="1"/>
          <p:nvPr/>
        </p:nvSpPr>
        <p:spPr>
          <a:xfrm>
            <a:off x="7086713" y="192350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a:solidFill>
                  <a:schemeClr val="dk1"/>
                </a:solidFill>
                <a:latin typeface="DM Sans"/>
                <a:ea typeface="DM Sans"/>
                <a:cs typeface="DM Sans"/>
                <a:sym typeface="DM Sans"/>
              </a:rPr>
              <a:t>4</a:t>
            </a:r>
            <a:endParaRPr sz="3000" b="1" i="0" u="none" strike="noStrike" cap="none">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01"/>
          <p:cNvSpPr txBox="1"/>
          <p:nvPr/>
        </p:nvSpPr>
        <p:spPr>
          <a:xfrm>
            <a:off x="473350" y="619525"/>
            <a:ext cx="8141100" cy="1071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 sz="3400" b="1">
                <a:solidFill>
                  <a:schemeClr val="dk1"/>
                </a:solidFill>
                <a:latin typeface="DM Sans"/>
                <a:ea typeface="DM Sans"/>
                <a:cs typeface="DM Sans"/>
                <a:sym typeface="DM Sans"/>
              </a:rPr>
              <a:t>GIT CHECKOUT: LISTAR COMMITS</a:t>
            </a:r>
            <a:endParaRPr sz="34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chemeClr val="dk1"/>
              </a:buClr>
              <a:buSzPts val="1100"/>
              <a:buFont typeface="Arial"/>
              <a:buNone/>
            </a:pPr>
            <a:r>
              <a:rPr lang="es" sz="3000" b="1">
                <a:solidFill>
                  <a:schemeClr val="dk1"/>
                </a:solidFill>
                <a:latin typeface="DM Sans"/>
                <a:ea typeface="DM Sans"/>
                <a:cs typeface="DM Sans"/>
                <a:sym typeface="DM Sans"/>
              </a:rPr>
              <a:t>Vamos a crear nuevamente una rama...</a:t>
            </a:r>
            <a:endParaRPr sz="3000" b="1">
              <a:solidFill>
                <a:schemeClr val="dk1"/>
              </a:solidFill>
              <a:latin typeface="DM Sans"/>
              <a:ea typeface="DM Sans"/>
              <a:cs typeface="DM Sans"/>
              <a:sym typeface="DM Sans"/>
            </a:endParaRPr>
          </a:p>
        </p:txBody>
      </p:sp>
      <p:sp>
        <p:nvSpPr>
          <p:cNvPr id="704" name="Google Shape;704;p101"/>
          <p:cNvSpPr/>
          <p:nvPr/>
        </p:nvSpPr>
        <p:spPr>
          <a:xfrm>
            <a:off x="1022313" y="195090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01"/>
          <p:cNvSpPr/>
          <p:nvPr/>
        </p:nvSpPr>
        <p:spPr>
          <a:xfrm>
            <a:off x="3068940" y="193010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01"/>
          <p:cNvSpPr/>
          <p:nvPr/>
        </p:nvSpPr>
        <p:spPr>
          <a:xfrm>
            <a:off x="5034626" y="19301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07" name="Google Shape;707;p101"/>
          <p:cNvCxnSpPr>
            <a:stCxn id="708" idx="3"/>
            <a:endCxn id="705" idx="2"/>
          </p:cNvCxnSpPr>
          <p:nvPr/>
        </p:nvCxnSpPr>
        <p:spPr>
          <a:xfrm rot="10800000" flipH="1">
            <a:off x="1523025" y="2223725"/>
            <a:ext cx="1545900" cy="20700"/>
          </a:xfrm>
          <a:prstGeom prst="straightConnector1">
            <a:avLst/>
          </a:prstGeom>
          <a:noFill/>
          <a:ln w="9525" cap="flat" cmpd="sng">
            <a:solidFill>
              <a:srgbClr val="EAFF6A"/>
            </a:solidFill>
            <a:prstDash val="solid"/>
            <a:round/>
            <a:headEnd type="none" w="sm" len="sm"/>
            <a:tailEnd type="none" w="sm" len="sm"/>
          </a:ln>
        </p:spPr>
      </p:cxnSp>
      <p:cxnSp>
        <p:nvCxnSpPr>
          <p:cNvPr id="709" name="Google Shape;709;p101"/>
          <p:cNvCxnSpPr>
            <a:stCxn id="705" idx="6"/>
            <a:endCxn id="706" idx="2"/>
          </p:cNvCxnSpPr>
          <p:nvPr/>
        </p:nvCxnSpPr>
        <p:spPr>
          <a:xfrm>
            <a:off x="3656040" y="2223654"/>
            <a:ext cx="1378500" cy="0"/>
          </a:xfrm>
          <a:prstGeom prst="straightConnector1">
            <a:avLst/>
          </a:prstGeom>
          <a:noFill/>
          <a:ln w="9525" cap="flat" cmpd="sng">
            <a:solidFill>
              <a:srgbClr val="EAFF6A"/>
            </a:solidFill>
            <a:prstDash val="solid"/>
            <a:round/>
            <a:headEnd type="none" w="sm" len="sm"/>
            <a:tailEnd type="none" w="sm" len="sm"/>
          </a:ln>
        </p:spPr>
      </p:cxnSp>
      <p:sp>
        <p:nvSpPr>
          <p:cNvPr id="710" name="Google Shape;710;p101"/>
          <p:cNvSpPr txBox="1"/>
          <p:nvPr/>
        </p:nvSpPr>
        <p:spPr>
          <a:xfrm>
            <a:off x="340425" y="3183000"/>
            <a:ext cx="1950900" cy="110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Verifica que hubo un cambio en el index.html con git status</a:t>
            </a:r>
            <a:endParaRPr sz="1350">
              <a:solidFill>
                <a:schemeClr val="dk1"/>
              </a:solidFill>
              <a:latin typeface="DM Sans"/>
              <a:ea typeface="DM Sans"/>
              <a:cs typeface="DM Sans"/>
              <a:sym typeface="DM Sans"/>
            </a:endParaRPr>
          </a:p>
        </p:txBody>
      </p:sp>
      <p:sp>
        <p:nvSpPr>
          <p:cNvPr id="711" name="Google Shape;711;p101"/>
          <p:cNvSpPr txBox="1"/>
          <p:nvPr/>
        </p:nvSpPr>
        <p:spPr>
          <a:xfrm>
            <a:off x="2485600" y="3183000"/>
            <a:ext cx="1950900" cy="631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Adhiere el cambio con Git Add.</a:t>
            </a:r>
            <a:endParaRPr sz="1350">
              <a:solidFill>
                <a:schemeClr val="dk1"/>
              </a:solidFill>
              <a:latin typeface="DM Sans"/>
              <a:ea typeface="DM Sans"/>
              <a:cs typeface="DM Sans"/>
              <a:sym typeface="DM Sans"/>
            </a:endParaRPr>
          </a:p>
        </p:txBody>
      </p:sp>
      <p:sp>
        <p:nvSpPr>
          <p:cNvPr id="712" name="Google Shape;712;p101"/>
          <p:cNvSpPr txBox="1"/>
          <p:nvPr/>
        </p:nvSpPr>
        <p:spPr>
          <a:xfrm>
            <a:off x="4640075" y="3125525"/>
            <a:ext cx="1950900" cy="110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Comitea el cambio con git commit -m “Agregando texto al html”</a:t>
            </a:r>
            <a:endParaRPr sz="1350" dirty="0">
              <a:solidFill>
                <a:schemeClr val="dk1"/>
              </a:solidFill>
              <a:latin typeface="DM Sans"/>
              <a:ea typeface="DM Sans"/>
              <a:cs typeface="DM Sans"/>
              <a:sym typeface="DM Sans"/>
            </a:endParaRPr>
          </a:p>
        </p:txBody>
      </p:sp>
      <p:sp>
        <p:nvSpPr>
          <p:cNvPr id="713" name="Google Shape;713;p101"/>
          <p:cNvSpPr txBox="1"/>
          <p:nvPr/>
        </p:nvSpPr>
        <p:spPr>
          <a:xfrm>
            <a:off x="3155388" y="192350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a:solidFill>
                  <a:schemeClr val="dk1"/>
                </a:solidFill>
                <a:latin typeface="DM Sans"/>
                <a:ea typeface="DM Sans"/>
                <a:cs typeface="DM Sans"/>
                <a:sym typeface="DM Sans"/>
              </a:rPr>
              <a:t>6</a:t>
            </a:r>
            <a:endParaRPr sz="3000" b="1" i="0" u="none" strike="noStrike" cap="none">
              <a:solidFill>
                <a:schemeClr val="dk1"/>
              </a:solidFill>
              <a:latin typeface="DM Sans"/>
              <a:ea typeface="DM Sans"/>
              <a:cs typeface="DM Sans"/>
              <a:sym typeface="DM Sans"/>
            </a:endParaRPr>
          </a:p>
        </p:txBody>
      </p:sp>
      <p:sp>
        <p:nvSpPr>
          <p:cNvPr id="714" name="Google Shape;714;p101"/>
          <p:cNvSpPr txBox="1"/>
          <p:nvPr/>
        </p:nvSpPr>
        <p:spPr>
          <a:xfrm>
            <a:off x="5121038" y="192350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a:solidFill>
                  <a:schemeClr val="dk1"/>
                </a:solidFill>
                <a:latin typeface="DM Sans"/>
                <a:ea typeface="DM Sans"/>
                <a:cs typeface="DM Sans"/>
                <a:sym typeface="DM Sans"/>
              </a:rPr>
              <a:t>7</a:t>
            </a:r>
            <a:endParaRPr sz="3000" b="1" i="0" u="none" strike="noStrike" cap="none">
              <a:solidFill>
                <a:schemeClr val="dk1"/>
              </a:solidFill>
              <a:latin typeface="DM Sans"/>
              <a:ea typeface="DM Sans"/>
              <a:cs typeface="DM Sans"/>
              <a:sym typeface="DM Sans"/>
            </a:endParaRPr>
          </a:p>
        </p:txBody>
      </p:sp>
      <p:sp>
        <p:nvSpPr>
          <p:cNvPr id="708" name="Google Shape;708;p101"/>
          <p:cNvSpPr txBox="1"/>
          <p:nvPr/>
        </p:nvSpPr>
        <p:spPr>
          <a:xfrm>
            <a:off x="1108725" y="1944275"/>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a:solidFill>
                  <a:schemeClr val="dk1"/>
                </a:solidFill>
                <a:latin typeface="DM Sans"/>
                <a:ea typeface="DM Sans"/>
                <a:cs typeface="DM Sans"/>
                <a:sym typeface="DM Sans"/>
              </a:rPr>
              <a:t>5</a:t>
            </a:r>
            <a:endParaRPr sz="3000" b="1" i="0" u="none" strike="noStrike" cap="none">
              <a:solidFill>
                <a:schemeClr val="dk1"/>
              </a:solidFill>
              <a:latin typeface="DM Sans"/>
              <a:ea typeface="DM Sans"/>
              <a:cs typeface="DM Sans"/>
              <a:sym typeface="DM Sans"/>
            </a:endParaRPr>
          </a:p>
        </p:txBody>
      </p:sp>
      <p:sp>
        <p:nvSpPr>
          <p:cNvPr id="715" name="Google Shape;715;p101"/>
          <p:cNvSpPr/>
          <p:nvPr/>
        </p:nvSpPr>
        <p:spPr>
          <a:xfrm>
            <a:off x="7000301" y="19301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6" name="Google Shape;716;p101"/>
          <p:cNvCxnSpPr>
            <a:endCxn id="715" idx="2"/>
          </p:cNvCxnSpPr>
          <p:nvPr/>
        </p:nvCxnSpPr>
        <p:spPr>
          <a:xfrm>
            <a:off x="5621801" y="2223679"/>
            <a:ext cx="1378500" cy="0"/>
          </a:xfrm>
          <a:prstGeom prst="straightConnector1">
            <a:avLst/>
          </a:prstGeom>
          <a:noFill/>
          <a:ln w="9525" cap="flat" cmpd="sng">
            <a:solidFill>
              <a:srgbClr val="EAFF6A"/>
            </a:solidFill>
            <a:prstDash val="solid"/>
            <a:round/>
            <a:headEnd type="none" w="sm" len="sm"/>
            <a:tailEnd type="none" w="sm" len="sm"/>
          </a:ln>
        </p:spPr>
      </p:cxnSp>
      <p:sp>
        <p:nvSpPr>
          <p:cNvPr id="717" name="Google Shape;717;p101"/>
          <p:cNvSpPr txBox="1"/>
          <p:nvPr/>
        </p:nvSpPr>
        <p:spPr>
          <a:xfrm>
            <a:off x="6605750" y="3125525"/>
            <a:ext cx="1950900" cy="110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Agrega un título al index.html y repite los pasos para poder comitear el cambio.</a:t>
            </a:r>
            <a:endParaRPr sz="1350">
              <a:solidFill>
                <a:schemeClr val="dk1"/>
              </a:solidFill>
              <a:latin typeface="DM Sans"/>
              <a:ea typeface="DM Sans"/>
              <a:cs typeface="DM Sans"/>
              <a:sym typeface="DM Sans"/>
            </a:endParaRPr>
          </a:p>
        </p:txBody>
      </p:sp>
      <p:sp>
        <p:nvSpPr>
          <p:cNvPr id="718" name="Google Shape;718;p101"/>
          <p:cNvSpPr txBox="1"/>
          <p:nvPr/>
        </p:nvSpPr>
        <p:spPr>
          <a:xfrm>
            <a:off x="7086713" y="192350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a:solidFill>
                  <a:schemeClr val="dk1"/>
                </a:solidFill>
                <a:latin typeface="DM Sans"/>
                <a:ea typeface="DM Sans"/>
                <a:cs typeface="DM Sans"/>
                <a:sym typeface="DM Sans"/>
              </a:rPr>
              <a:t>8</a:t>
            </a:r>
            <a:endParaRPr sz="3000" b="1" i="0" u="none" strike="noStrike" cap="none">
              <a:solidFill>
                <a:schemeClr val="dk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102"/>
          <p:cNvPicPr preferRelativeResize="0"/>
          <p:nvPr/>
        </p:nvPicPr>
        <p:blipFill rotWithShape="1">
          <a:blip r:embed="rId3">
            <a:alphaModFix/>
          </a:blip>
          <a:srcRect/>
          <a:stretch/>
        </p:blipFill>
        <p:spPr>
          <a:xfrm>
            <a:off x="7811413" y="4692275"/>
            <a:ext cx="1150750" cy="267575"/>
          </a:xfrm>
          <a:prstGeom prst="rect">
            <a:avLst/>
          </a:prstGeom>
          <a:noFill/>
          <a:ln>
            <a:noFill/>
          </a:ln>
        </p:spPr>
      </p:pic>
      <p:grpSp>
        <p:nvGrpSpPr>
          <p:cNvPr id="724" name="Google Shape;724;p102"/>
          <p:cNvGrpSpPr/>
          <p:nvPr/>
        </p:nvGrpSpPr>
        <p:grpSpPr>
          <a:xfrm>
            <a:off x="8212551" y="169348"/>
            <a:ext cx="738900" cy="738900"/>
            <a:chOff x="473351" y="619523"/>
            <a:chExt cx="738900" cy="738900"/>
          </a:xfrm>
        </p:grpSpPr>
        <p:sp>
          <p:nvSpPr>
            <p:cNvPr id="725" name="Google Shape;725;p10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6" name="Google Shape;726;p102"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727" name="Google Shape;727;p102"/>
          <p:cNvSpPr txBox="1"/>
          <p:nvPr/>
        </p:nvSpPr>
        <p:spPr>
          <a:xfrm>
            <a:off x="207663" y="238650"/>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dk1"/>
                </a:solidFill>
                <a:latin typeface="DM Sans"/>
                <a:ea typeface="DM Sans"/>
                <a:cs typeface="DM Sans"/>
                <a:sym typeface="DM Sans"/>
              </a:rPr>
              <a:t>GIT CHECKOUT: LISTAR COMMITS</a:t>
            </a:r>
            <a:endParaRPr sz="3500" b="1">
              <a:solidFill>
                <a:schemeClr val="dk1"/>
              </a:solidFill>
              <a:latin typeface="DM Sans"/>
              <a:ea typeface="DM Sans"/>
              <a:cs typeface="DM Sans"/>
              <a:sym typeface="DM Sans"/>
            </a:endParaRPr>
          </a:p>
        </p:txBody>
      </p:sp>
      <p:graphicFrame>
        <p:nvGraphicFramePr>
          <p:cNvPr id="728" name="Google Shape;728;p102"/>
          <p:cNvGraphicFramePr/>
          <p:nvPr/>
        </p:nvGraphicFramePr>
        <p:xfrm>
          <a:off x="1063088" y="1472135"/>
          <a:ext cx="7017825" cy="2809240"/>
        </p:xfrm>
        <a:graphic>
          <a:graphicData uri="http://schemas.openxmlformats.org/drawingml/2006/table">
            <a:tbl>
              <a:tblPr>
                <a:noFill/>
                <a:tableStyleId>{4186ABAB-A235-4F56-BBEF-991816AB424C}</a:tableStyleId>
              </a:tblPr>
              <a:tblGrid>
                <a:gridCol w="7017825">
                  <a:extLst>
                    <a:ext uri="{9D8B030D-6E8A-4147-A177-3AD203B41FA5}">
                      <a16:colId xmlns:a16="http://schemas.microsoft.com/office/drawing/2014/main" val="20000"/>
                    </a:ext>
                  </a:extLst>
                </a:gridCol>
              </a:tblGrid>
              <a:tr h="2586850">
                <a:tc>
                  <a:txBody>
                    <a:bodyPr/>
                    <a:lstStyle/>
                    <a:p>
                      <a:pPr marL="0" marR="0" lvl="0" indent="0" algn="l" rtl="0">
                        <a:lnSpc>
                          <a:spcPct val="100000"/>
                        </a:lnSpc>
                        <a:spcBef>
                          <a:spcPts val="0"/>
                        </a:spcBef>
                        <a:spcAft>
                          <a:spcPts val="0"/>
                        </a:spcAft>
                        <a:buClr>
                          <a:srgbClr val="000000"/>
                        </a:buClr>
                        <a:buSzPts val="1600"/>
                        <a:buFont typeface="Arial"/>
                        <a:buNone/>
                      </a:pPr>
                      <a:r>
                        <a:rPr lang="es" sz="1600" u="none" strike="noStrike" cap="none">
                          <a:solidFill>
                            <a:srgbClr val="999999"/>
                          </a:solidFill>
                          <a:highlight>
                            <a:srgbClr val="000000"/>
                          </a:highlight>
                          <a:latin typeface="Consolas"/>
                          <a:ea typeface="Consolas"/>
                          <a:cs typeface="Consolas"/>
                          <a:sym typeface="Consolas"/>
                        </a:rPr>
                        <a:t>/* Para ver los commits realizados, los listamos con el comando git log --oneline para verlos en una sola línea*/</a:t>
                      </a:r>
                      <a:endParaRPr sz="1600" u="none" strike="noStrike" cap="none">
                        <a:solidFill>
                          <a:srgbClr val="999999"/>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600" u="none" strike="noStrike" cap="none">
                          <a:solidFill>
                            <a:srgbClr val="00FF00"/>
                          </a:solidFill>
                          <a:highlight>
                            <a:srgbClr val="000000"/>
                          </a:highlight>
                          <a:latin typeface="Consolas"/>
                          <a:ea typeface="Consolas"/>
                          <a:cs typeface="Consolas"/>
                          <a:sym typeface="Consolas"/>
                        </a:rPr>
                        <a:t>john@MyShopSolutions</a:t>
                      </a:r>
                      <a:r>
                        <a:rPr lang="es" sz="1600" u="none" strike="noStrike" cap="none">
                          <a:solidFill>
                            <a:srgbClr val="FF00FF"/>
                          </a:solidFill>
                          <a:highlight>
                            <a:srgbClr val="000000"/>
                          </a:highlight>
                          <a:latin typeface="Consolas"/>
                          <a:ea typeface="Consolas"/>
                          <a:cs typeface="Consolas"/>
                          <a:sym typeface="Consolas"/>
                        </a:rPr>
                        <a:t> :~</a:t>
                      </a:r>
                      <a:r>
                        <a:rPr lang="es" sz="1600" u="none" strike="noStrike" cap="none">
                          <a:solidFill>
                            <a:srgbClr val="FFFF00"/>
                          </a:solidFill>
                          <a:highlight>
                            <a:srgbClr val="000000"/>
                          </a:highlight>
                          <a:latin typeface="Consolas"/>
                          <a:ea typeface="Consolas"/>
                          <a:cs typeface="Consolas"/>
                          <a:sym typeface="Consolas"/>
                        </a:rPr>
                        <a:t>/Documents/Proyectos_Coder/mi_repositorio</a:t>
                      </a:r>
                      <a:r>
                        <a:rPr lang="es" sz="1600" u="none" strike="noStrike" cap="none">
                          <a:solidFill>
                            <a:srgbClr val="F3F3F3"/>
                          </a:solidFill>
                          <a:highlight>
                            <a:srgbClr val="000000"/>
                          </a:highlight>
                          <a:latin typeface="Consolas"/>
                          <a:ea typeface="Consolas"/>
                          <a:cs typeface="Consolas"/>
                          <a:sym typeface="Consolas"/>
                        </a:rPr>
                        <a:t>$ git log --oneline</a:t>
                      </a:r>
                      <a:endParaRPr sz="16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600" u="none" strike="noStrike" cap="none">
                          <a:solidFill>
                            <a:srgbClr val="999999"/>
                          </a:solidFill>
                          <a:highlight>
                            <a:srgbClr val="000000"/>
                          </a:highlight>
                          <a:latin typeface="Consolas"/>
                          <a:ea typeface="Consolas"/>
                          <a:cs typeface="Consolas"/>
                          <a:sym typeface="Consolas"/>
                        </a:rPr>
                        <a:t>/* Se listan todos los cambios que se han realizado sobre el index.html */</a:t>
                      </a:r>
                      <a:endParaRPr sz="16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600" u="none" strike="noStrike" cap="none">
                          <a:solidFill>
                            <a:srgbClr val="FFFF00"/>
                          </a:solidFill>
                          <a:highlight>
                            <a:srgbClr val="000000"/>
                          </a:highlight>
                          <a:latin typeface="Consolas"/>
                          <a:ea typeface="Consolas"/>
                          <a:cs typeface="Consolas"/>
                          <a:sym typeface="Consolas"/>
                        </a:rPr>
                        <a:t>fc59b88 (</a:t>
                      </a:r>
                      <a:r>
                        <a:rPr lang="es" sz="1600" u="none" strike="noStrike" cap="none">
                          <a:solidFill>
                            <a:srgbClr val="00FF00"/>
                          </a:solidFill>
                          <a:highlight>
                            <a:srgbClr val="000000"/>
                          </a:highlight>
                          <a:latin typeface="Consolas"/>
                          <a:ea typeface="Consolas"/>
                          <a:cs typeface="Consolas"/>
                          <a:sym typeface="Consolas"/>
                        </a:rPr>
                        <a:t>HEAD</a:t>
                      </a:r>
                      <a:r>
                        <a:rPr lang="es" sz="1600" u="none" strike="noStrike" cap="none">
                          <a:solidFill>
                            <a:srgbClr val="FFFF00"/>
                          </a:solidFill>
                          <a:highlight>
                            <a:srgbClr val="000000"/>
                          </a:highlight>
                          <a:latin typeface="Consolas"/>
                          <a:ea typeface="Consolas"/>
                          <a:cs typeface="Consolas"/>
                          <a:sym typeface="Consolas"/>
                        </a:rPr>
                        <a:t> -&gt; </a:t>
                      </a:r>
                      <a:r>
                        <a:rPr lang="es" sz="1600" u="none" strike="noStrike" cap="none">
                          <a:solidFill>
                            <a:srgbClr val="00FFFF"/>
                          </a:solidFill>
                          <a:highlight>
                            <a:srgbClr val="000000"/>
                          </a:highlight>
                          <a:latin typeface="Consolas"/>
                          <a:ea typeface="Consolas"/>
                          <a:cs typeface="Consolas"/>
                          <a:sym typeface="Consolas"/>
                        </a:rPr>
                        <a:t>nueva_rama</a:t>
                      </a:r>
                      <a:r>
                        <a:rPr lang="es" sz="1600" u="none" strike="noStrike" cap="none">
                          <a:solidFill>
                            <a:srgbClr val="FFFF00"/>
                          </a:solidFill>
                          <a:highlight>
                            <a:srgbClr val="000000"/>
                          </a:highlight>
                          <a:latin typeface="Consolas"/>
                          <a:ea typeface="Consolas"/>
                          <a:cs typeface="Consolas"/>
                          <a:sym typeface="Consolas"/>
                        </a:rPr>
                        <a:t>) </a:t>
                      </a:r>
                      <a:r>
                        <a:rPr lang="es" sz="1600" u="none" strike="noStrike" cap="none">
                          <a:solidFill>
                            <a:srgbClr val="FFFFFF"/>
                          </a:solidFill>
                          <a:highlight>
                            <a:srgbClr val="000000"/>
                          </a:highlight>
                          <a:latin typeface="Consolas"/>
                          <a:ea typeface="Consolas"/>
                          <a:cs typeface="Consolas"/>
                          <a:sym typeface="Consolas"/>
                        </a:rPr>
                        <a:t>Ahora agregamos un título</a:t>
                      </a:r>
                      <a:endParaRPr sz="1600" u="none" strike="noStrike" cap="none">
                        <a:solidFill>
                          <a:srgbClr val="FF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600" u="none" strike="noStrike" cap="none">
                          <a:solidFill>
                            <a:srgbClr val="FFFF00"/>
                          </a:solidFill>
                          <a:highlight>
                            <a:srgbClr val="000000"/>
                          </a:highlight>
                          <a:latin typeface="Consolas"/>
                          <a:ea typeface="Consolas"/>
                          <a:cs typeface="Consolas"/>
                          <a:sym typeface="Consolas"/>
                        </a:rPr>
                        <a:t>6bcff19 </a:t>
                      </a:r>
                      <a:r>
                        <a:rPr lang="es" sz="1600" u="none" strike="noStrike" cap="none">
                          <a:solidFill>
                            <a:srgbClr val="FFFFFF"/>
                          </a:solidFill>
                          <a:latin typeface="Consolas"/>
                          <a:ea typeface="Consolas"/>
                          <a:cs typeface="Consolas"/>
                          <a:sym typeface="Consolas"/>
                        </a:rPr>
                        <a:t>Agregar un texto al index.html</a:t>
                      </a:r>
                      <a:endParaRPr sz="1600" u="none" strike="noStrike" cap="none">
                        <a:solidFill>
                          <a:srgbClr val="FFFFFF"/>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600" u="none" strike="noStrike" cap="none">
                          <a:solidFill>
                            <a:srgbClr val="FFFF00"/>
                          </a:solidFill>
                          <a:highlight>
                            <a:srgbClr val="000000"/>
                          </a:highlight>
                          <a:latin typeface="Consolas"/>
                          <a:ea typeface="Consolas"/>
                          <a:cs typeface="Consolas"/>
                          <a:sym typeface="Consolas"/>
                        </a:rPr>
                        <a:t>41e6121 </a:t>
                      </a:r>
                      <a:r>
                        <a:rPr lang="es" sz="1600" u="none" strike="noStrike" cap="none">
                          <a:solidFill>
                            <a:srgbClr val="00FFFF"/>
                          </a:solidFill>
                          <a:highlight>
                            <a:srgbClr val="000000"/>
                          </a:highlight>
                          <a:latin typeface="Consolas"/>
                          <a:ea typeface="Consolas"/>
                          <a:cs typeface="Consolas"/>
                          <a:sym typeface="Consolas"/>
                        </a:rPr>
                        <a:t>(master) </a:t>
                      </a:r>
                      <a:r>
                        <a:rPr lang="es" sz="1600" u="none" strike="noStrike" cap="none">
                          <a:solidFill>
                            <a:srgbClr val="FFFFFF"/>
                          </a:solidFill>
                          <a:highlight>
                            <a:srgbClr val="000000"/>
                          </a:highlight>
                          <a:latin typeface="Consolas"/>
                          <a:ea typeface="Consolas"/>
                          <a:cs typeface="Consolas"/>
                          <a:sym typeface="Consolas"/>
                        </a:rPr>
                        <a:t>Primer archivo del repositorio</a:t>
                      </a:r>
                      <a:endParaRPr sz="1600" u="none" strike="noStrike" cap="none">
                        <a:solidFill>
                          <a:srgbClr val="FF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sz="1600" u="none" strike="noStrike" cap="none">
                          <a:solidFill>
                            <a:srgbClr val="00FF00"/>
                          </a:solidFill>
                          <a:highlight>
                            <a:srgbClr val="000000"/>
                          </a:highlight>
                          <a:latin typeface="Consolas"/>
                          <a:ea typeface="Consolas"/>
                          <a:cs typeface="Consolas"/>
                          <a:sym typeface="Consolas"/>
                        </a:rPr>
                        <a:t>john@MyShopSolutions</a:t>
                      </a:r>
                      <a:r>
                        <a:rPr lang="es" sz="1600" u="none" strike="noStrike" cap="none">
                          <a:solidFill>
                            <a:srgbClr val="FF00FF"/>
                          </a:solidFill>
                          <a:highlight>
                            <a:srgbClr val="000000"/>
                          </a:highlight>
                          <a:latin typeface="Consolas"/>
                          <a:ea typeface="Consolas"/>
                          <a:cs typeface="Consolas"/>
                          <a:sym typeface="Consolas"/>
                        </a:rPr>
                        <a:t> :~</a:t>
                      </a:r>
                      <a:r>
                        <a:rPr lang="es" sz="1600" u="none" strike="noStrike" cap="none">
                          <a:solidFill>
                            <a:srgbClr val="FFFF00"/>
                          </a:solidFill>
                          <a:highlight>
                            <a:srgbClr val="000000"/>
                          </a:highlight>
                          <a:latin typeface="Consolas"/>
                          <a:ea typeface="Consolas"/>
                          <a:cs typeface="Consolas"/>
                          <a:sym typeface="Consolas"/>
                        </a:rPr>
                        <a:t>/Documents/Proyectos_Coder/mi_repositorio</a:t>
                      </a:r>
                      <a:r>
                        <a:rPr lang="es" sz="1600" u="none" strike="noStrike" cap="none">
                          <a:solidFill>
                            <a:srgbClr val="F3F3F3"/>
                          </a:solidFill>
                          <a:highlight>
                            <a:srgbClr val="000000"/>
                          </a:highlight>
                          <a:latin typeface="Consolas"/>
                          <a:ea typeface="Consolas"/>
                          <a:cs typeface="Consolas"/>
                          <a:sym typeface="Consolas"/>
                        </a:rPr>
                        <a:t>$ </a:t>
                      </a:r>
                      <a:endParaRPr sz="1600" u="none" strike="noStrike" cap="none">
                        <a:solidFill>
                          <a:srgbClr val="999999"/>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pic>
        <p:nvPicPr>
          <p:cNvPr id="733" name="Google Shape;733;p103"/>
          <p:cNvPicPr preferRelativeResize="0"/>
          <p:nvPr/>
        </p:nvPicPr>
        <p:blipFill rotWithShape="1">
          <a:blip r:embed="rId3">
            <a:alphaModFix/>
          </a:blip>
          <a:srcRect/>
          <a:stretch/>
        </p:blipFill>
        <p:spPr>
          <a:xfrm>
            <a:off x="7811413" y="4692275"/>
            <a:ext cx="1150750" cy="267575"/>
          </a:xfrm>
          <a:prstGeom prst="rect">
            <a:avLst/>
          </a:prstGeom>
          <a:noFill/>
          <a:ln>
            <a:noFill/>
          </a:ln>
        </p:spPr>
      </p:pic>
      <p:grpSp>
        <p:nvGrpSpPr>
          <p:cNvPr id="734" name="Google Shape;734;p103"/>
          <p:cNvGrpSpPr/>
          <p:nvPr/>
        </p:nvGrpSpPr>
        <p:grpSpPr>
          <a:xfrm>
            <a:off x="8212551" y="169348"/>
            <a:ext cx="738900" cy="738900"/>
            <a:chOff x="473351" y="619523"/>
            <a:chExt cx="738900" cy="738900"/>
          </a:xfrm>
        </p:grpSpPr>
        <p:sp>
          <p:nvSpPr>
            <p:cNvPr id="735" name="Google Shape;735;p10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6" name="Google Shape;736;p10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737" name="Google Shape;737;p103"/>
          <p:cNvSpPr txBox="1"/>
          <p:nvPr/>
        </p:nvSpPr>
        <p:spPr>
          <a:xfrm>
            <a:off x="159788" y="321750"/>
            <a:ext cx="82689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2900" b="1">
                <a:solidFill>
                  <a:schemeClr val="dk1"/>
                </a:solidFill>
                <a:latin typeface="DM Sans"/>
                <a:ea typeface="DM Sans"/>
                <a:cs typeface="DM Sans"/>
                <a:sym typeface="DM Sans"/>
              </a:rPr>
              <a:t>GIT CHECKOUT: MOVERNOS A UN COMMIT</a:t>
            </a:r>
            <a:endParaRPr sz="2900" b="1">
              <a:solidFill>
                <a:schemeClr val="dk1"/>
              </a:solidFill>
              <a:latin typeface="DM Sans"/>
              <a:ea typeface="DM Sans"/>
              <a:cs typeface="DM Sans"/>
              <a:sym typeface="DM Sans"/>
            </a:endParaRPr>
          </a:p>
        </p:txBody>
      </p:sp>
      <p:graphicFrame>
        <p:nvGraphicFramePr>
          <p:cNvPr id="738" name="Google Shape;738;p103"/>
          <p:cNvGraphicFramePr/>
          <p:nvPr/>
        </p:nvGraphicFramePr>
        <p:xfrm>
          <a:off x="657625" y="978913"/>
          <a:ext cx="8061175" cy="3642700"/>
        </p:xfrm>
        <a:graphic>
          <a:graphicData uri="http://schemas.openxmlformats.org/drawingml/2006/table">
            <a:tbl>
              <a:tblPr>
                <a:noFill/>
                <a:tableStyleId>{4186ABAB-A235-4F56-BBEF-991816AB424C}</a:tableStyleId>
              </a:tblPr>
              <a:tblGrid>
                <a:gridCol w="8061175">
                  <a:extLst>
                    <a:ext uri="{9D8B030D-6E8A-4147-A177-3AD203B41FA5}">
                      <a16:colId xmlns:a16="http://schemas.microsoft.com/office/drawing/2014/main" val="20000"/>
                    </a:ext>
                  </a:extLst>
                </a:gridCol>
              </a:tblGrid>
              <a:tr h="3642700">
                <a:tc>
                  <a:txBody>
                    <a:bodyPr/>
                    <a:lstStyle/>
                    <a:p>
                      <a:pPr marL="0" marR="0" lvl="0" indent="0" algn="l" rtl="0">
                        <a:lnSpc>
                          <a:spcPct val="100000"/>
                        </a:lnSpc>
                        <a:spcBef>
                          <a:spcPts val="0"/>
                        </a:spcBef>
                        <a:spcAft>
                          <a:spcPts val="0"/>
                        </a:spcAft>
                        <a:buClr>
                          <a:srgbClr val="000000"/>
                        </a:buClr>
                        <a:buSzPts val="1400"/>
                        <a:buFont typeface="Arial"/>
                        <a:buNone/>
                      </a:pPr>
                      <a:r>
                        <a:rPr lang="es" u="none" strike="noStrike" cap="none" dirty="0">
                          <a:solidFill>
                            <a:srgbClr val="999999"/>
                          </a:solidFill>
                          <a:highlight>
                            <a:srgbClr val="000000"/>
                          </a:highlight>
                          <a:latin typeface="Consolas"/>
                          <a:ea typeface="Consolas"/>
                          <a:cs typeface="Consolas"/>
                          <a:sym typeface="Consolas"/>
                        </a:rPr>
                        <a:t>/* Supongamos que me equivoqué en agregar el título, quiero volver al punto anterior del texto, busco el número de commit y muevo hacia ese punto */</a:t>
                      </a:r>
                      <a:endParaRPr u="none" strike="noStrike" cap="none" dirty="0">
                        <a:solidFill>
                          <a:srgbClr val="999999"/>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u="none" strike="noStrike" cap="none" dirty="0">
                          <a:solidFill>
                            <a:srgbClr val="00FF00"/>
                          </a:solidFill>
                          <a:highlight>
                            <a:srgbClr val="000000"/>
                          </a:highlight>
                          <a:latin typeface="Consolas"/>
                          <a:ea typeface="Consolas"/>
                          <a:cs typeface="Consolas"/>
                          <a:sym typeface="Consolas"/>
                        </a:rPr>
                        <a:t>john@MyShopSolutions</a:t>
                      </a:r>
                      <a:r>
                        <a:rPr lang="es" u="none" strike="noStrike" cap="none" dirty="0">
                          <a:solidFill>
                            <a:srgbClr val="FF00FF"/>
                          </a:solidFill>
                          <a:highlight>
                            <a:srgbClr val="000000"/>
                          </a:highlight>
                          <a:latin typeface="Consolas"/>
                          <a:ea typeface="Consolas"/>
                          <a:cs typeface="Consolas"/>
                          <a:sym typeface="Consolas"/>
                        </a:rPr>
                        <a:t> :~</a:t>
                      </a:r>
                      <a:r>
                        <a:rPr lang="es" u="none" strike="noStrike" cap="none" dirty="0">
                          <a:solidFill>
                            <a:srgbClr val="FFFF00"/>
                          </a:solidFill>
                          <a:highlight>
                            <a:srgbClr val="000000"/>
                          </a:highlight>
                          <a:latin typeface="Consolas"/>
                          <a:ea typeface="Consolas"/>
                          <a:cs typeface="Consolas"/>
                          <a:sym typeface="Consolas"/>
                        </a:rPr>
                        <a:t>/Documents/Proyectos_Coder/mi_repositorio</a:t>
                      </a:r>
                      <a:r>
                        <a:rPr lang="es" u="none" strike="noStrike" cap="none" dirty="0">
                          <a:solidFill>
                            <a:srgbClr val="F3F3F3"/>
                          </a:solidFill>
                          <a:highlight>
                            <a:srgbClr val="000000"/>
                          </a:highlight>
                          <a:latin typeface="Consolas"/>
                          <a:ea typeface="Consolas"/>
                          <a:cs typeface="Consolas"/>
                          <a:sym typeface="Consolas"/>
                        </a:rPr>
                        <a:t>$ git checkout </a:t>
                      </a:r>
                      <a:r>
                        <a:rPr lang="es" u="none" strike="noStrike" cap="none" dirty="0">
                          <a:solidFill>
                            <a:srgbClr val="FFFFFF"/>
                          </a:solidFill>
                          <a:highlight>
                            <a:srgbClr val="000000"/>
                          </a:highlight>
                          <a:latin typeface="Consolas"/>
                          <a:ea typeface="Consolas"/>
                          <a:cs typeface="Consolas"/>
                          <a:sym typeface="Consolas"/>
                        </a:rPr>
                        <a:t>6bcff19</a:t>
                      </a:r>
                      <a:endParaRPr u="none" strike="noStrike" cap="none" dirty="0">
                        <a:solidFill>
                          <a:srgbClr val="FF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u="none" strike="noStrike" cap="none" dirty="0">
                          <a:solidFill>
                            <a:srgbClr val="F3F3F3"/>
                          </a:solidFill>
                          <a:highlight>
                            <a:srgbClr val="000000"/>
                          </a:highlight>
                          <a:latin typeface="Consolas"/>
                          <a:ea typeface="Consolas"/>
                          <a:cs typeface="Consolas"/>
                          <a:sym typeface="Consolas"/>
                        </a:rPr>
                        <a:t>Note: checking out </a:t>
                      </a:r>
                      <a:r>
                        <a:rPr lang="es" u="none" strike="noStrike" cap="none" dirty="0">
                          <a:solidFill>
                            <a:srgbClr val="FFFFFF"/>
                          </a:solidFill>
                          <a:highlight>
                            <a:srgbClr val="000000"/>
                          </a:highlight>
                          <a:latin typeface="Consolas"/>
                          <a:ea typeface="Consolas"/>
                          <a:cs typeface="Consolas"/>
                          <a:sym typeface="Consolas"/>
                        </a:rPr>
                        <a:t>6bcff19</a:t>
                      </a:r>
                      <a:r>
                        <a:rPr lang="es" u="none" strike="noStrike" cap="none" dirty="0">
                          <a:solidFill>
                            <a:srgbClr val="F3F3F3"/>
                          </a:solidFill>
                          <a:highlight>
                            <a:srgbClr val="000000"/>
                          </a:highlight>
                          <a:latin typeface="Consolas"/>
                          <a:ea typeface="Consolas"/>
                          <a:cs typeface="Consolas"/>
                          <a:sym typeface="Consolas"/>
                        </a:rPr>
                        <a:t>.</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u="none" strike="noStrike" cap="none" dirty="0">
                          <a:solidFill>
                            <a:srgbClr val="F3F3F3"/>
                          </a:solidFill>
                          <a:highlight>
                            <a:srgbClr val="000000"/>
                          </a:highlight>
                          <a:latin typeface="Consolas"/>
                          <a:ea typeface="Consolas"/>
                          <a:cs typeface="Consolas"/>
                          <a:sym typeface="Consolas"/>
                        </a:rPr>
                        <a:t>You are in 'detached HEAD' state. You can look around, make experimental</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u="none" strike="noStrike" cap="none" dirty="0">
                          <a:solidFill>
                            <a:srgbClr val="F3F3F3"/>
                          </a:solidFill>
                          <a:highlight>
                            <a:srgbClr val="000000"/>
                          </a:highlight>
                          <a:latin typeface="Consolas"/>
                          <a:ea typeface="Consolas"/>
                          <a:cs typeface="Consolas"/>
                          <a:sym typeface="Consolas"/>
                        </a:rPr>
                        <a:t>changes and commit them, and you can discard any commits you make in this</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u="none" strike="noStrike" cap="none" dirty="0">
                          <a:solidFill>
                            <a:srgbClr val="F3F3F3"/>
                          </a:solidFill>
                          <a:highlight>
                            <a:srgbClr val="000000"/>
                          </a:highlight>
                          <a:latin typeface="Consolas"/>
                          <a:ea typeface="Consolas"/>
                          <a:cs typeface="Consolas"/>
                          <a:sym typeface="Consolas"/>
                        </a:rPr>
                        <a:t>state without impacting any branches by performing another checkout.</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u="none" strike="noStrike" cap="none" dirty="0">
                          <a:solidFill>
                            <a:srgbClr val="F3F3F3"/>
                          </a:solidFill>
                          <a:highlight>
                            <a:srgbClr val="000000"/>
                          </a:highlight>
                          <a:latin typeface="Consolas"/>
                          <a:ea typeface="Consolas"/>
                          <a:cs typeface="Consolas"/>
                          <a:sym typeface="Consolas"/>
                        </a:rPr>
                        <a:t>If you want to create a new branch to retain commits you create, you may</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u="none" strike="noStrike" cap="none" dirty="0">
                          <a:solidFill>
                            <a:srgbClr val="F3F3F3"/>
                          </a:solidFill>
                          <a:highlight>
                            <a:srgbClr val="000000"/>
                          </a:highlight>
                          <a:latin typeface="Consolas"/>
                          <a:ea typeface="Consolas"/>
                          <a:cs typeface="Consolas"/>
                          <a:sym typeface="Consolas"/>
                        </a:rPr>
                        <a:t>do so (now or later) by using -b with the checkout command again. Example:</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u="none" strike="noStrike" cap="none" dirty="0">
                          <a:solidFill>
                            <a:srgbClr val="F3F3F3"/>
                          </a:solidFill>
                          <a:highlight>
                            <a:srgbClr val="000000"/>
                          </a:highlight>
                          <a:latin typeface="Consolas"/>
                          <a:ea typeface="Consolas"/>
                          <a:cs typeface="Consolas"/>
                          <a:sym typeface="Consolas"/>
                        </a:rPr>
                        <a:t>  git checkout -b &lt;new-branch-name&gt;</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s" u="none" strike="noStrike" cap="none" dirty="0">
                          <a:solidFill>
                            <a:srgbClr val="F3F3F3"/>
                          </a:solidFill>
                          <a:highlight>
                            <a:srgbClr val="000000"/>
                          </a:highlight>
                          <a:latin typeface="Consolas"/>
                          <a:ea typeface="Consolas"/>
                          <a:cs typeface="Consolas"/>
                          <a:sym typeface="Consolas"/>
                        </a:rPr>
                        <a:t>HEAD is now at </a:t>
                      </a:r>
                      <a:r>
                        <a:rPr lang="es" u="none" strike="noStrike" cap="none" dirty="0">
                          <a:solidFill>
                            <a:srgbClr val="FFFFFF"/>
                          </a:solidFill>
                          <a:highlight>
                            <a:srgbClr val="000000"/>
                          </a:highlight>
                          <a:latin typeface="Consolas"/>
                          <a:ea typeface="Consolas"/>
                          <a:cs typeface="Consolas"/>
                          <a:sym typeface="Consolas"/>
                        </a:rPr>
                        <a:t>6bcff19</a:t>
                      </a:r>
                      <a:r>
                        <a:rPr lang="es" u="none" strike="noStrike" cap="none" dirty="0">
                          <a:solidFill>
                            <a:srgbClr val="F3F3F3"/>
                          </a:solidFill>
                          <a:highlight>
                            <a:srgbClr val="000000"/>
                          </a:highlight>
                          <a:latin typeface="Consolas"/>
                          <a:ea typeface="Consolas"/>
                          <a:cs typeface="Consolas"/>
                          <a:sym typeface="Consolas"/>
                        </a:rPr>
                        <a:t>... Agregar un texto al index.html</a:t>
                      </a:r>
                      <a:endParaRPr u="none" strike="noStrike" cap="none" dirty="0">
                        <a:solidFill>
                          <a:srgbClr val="F3F3F3"/>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p104"/>
          <p:cNvPicPr preferRelativeResize="0"/>
          <p:nvPr/>
        </p:nvPicPr>
        <p:blipFill rotWithShape="1">
          <a:blip r:embed="rId3">
            <a:alphaModFix/>
          </a:blip>
          <a:srcRect/>
          <a:stretch/>
        </p:blipFill>
        <p:spPr>
          <a:xfrm>
            <a:off x="7811413" y="4692275"/>
            <a:ext cx="1150750" cy="267575"/>
          </a:xfrm>
          <a:prstGeom prst="rect">
            <a:avLst/>
          </a:prstGeom>
          <a:noFill/>
          <a:ln>
            <a:noFill/>
          </a:ln>
        </p:spPr>
      </p:pic>
      <p:grpSp>
        <p:nvGrpSpPr>
          <p:cNvPr id="744" name="Google Shape;744;p104"/>
          <p:cNvGrpSpPr/>
          <p:nvPr/>
        </p:nvGrpSpPr>
        <p:grpSpPr>
          <a:xfrm>
            <a:off x="8212551" y="169348"/>
            <a:ext cx="738900" cy="738900"/>
            <a:chOff x="473351" y="619523"/>
            <a:chExt cx="738900" cy="738900"/>
          </a:xfrm>
        </p:grpSpPr>
        <p:sp>
          <p:nvSpPr>
            <p:cNvPr id="745" name="Google Shape;745;p104"/>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6" name="Google Shape;746;p104"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747" name="Google Shape;747;p104"/>
          <p:cNvSpPr txBox="1"/>
          <p:nvPr/>
        </p:nvSpPr>
        <p:spPr>
          <a:xfrm>
            <a:off x="207663" y="238650"/>
            <a:ext cx="8268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dk1"/>
                </a:solidFill>
                <a:latin typeface="DM Sans"/>
                <a:ea typeface="DM Sans"/>
                <a:cs typeface="DM Sans"/>
                <a:sym typeface="DM Sans"/>
              </a:rPr>
              <a:t>GIT CHECKOUT: MOVERNOS A UN COMMIT</a:t>
            </a:r>
            <a:endParaRPr sz="3500" b="1">
              <a:solidFill>
                <a:schemeClr val="dk1"/>
              </a:solidFill>
              <a:latin typeface="DM Sans"/>
              <a:ea typeface="DM Sans"/>
              <a:cs typeface="DM Sans"/>
              <a:sym typeface="DM Sans"/>
            </a:endParaRPr>
          </a:p>
        </p:txBody>
      </p:sp>
      <p:graphicFrame>
        <p:nvGraphicFramePr>
          <p:cNvPr id="748" name="Google Shape;748;p104"/>
          <p:cNvGraphicFramePr/>
          <p:nvPr/>
        </p:nvGraphicFramePr>
        <p:xfrm>
          <a:off x="1027113" y="1595050"/>
          <a:ext cx="7089775" cy="2870200"/>
        </p:xfrm>
        <a:graphic>
          <a:graphicData uri="http://schemas.openxmlformats.org/drawingml/2006/table">
            <a:tbl>
              <a:tblPr>
                <a:noFill/>
                <a:tableStyleId>{4186ABAB-A235-4F56-BBEF-991816AB424C}</a:tableStyleId>
              </a:tblPr>
              <a:tblGrid>
                <a:gridCol w="7089775">
                  <a:extLst>
                    <a:ext uri="{9D8B030D-6E8A-4147-A177-3AD203B41FA5}">
                      <a16:colId xmlns:a16="http://schemas.microsoft.com/office/drawing/2014/main" val="20000"/>
                    </a:ext>
                  </a:extLst>
                </a:gridCol>
              </a:tblGrid>
              <a:tr h="2532450">
                <a:tc>
                  <a:txBody>
                    <a:bodyPr/>
                    <a:lstStyle/>
                    <a:p>
                      <a:pPr marL="0" marR="0" lvl="0" indent="0" algn="l" rtl="0">
                        <a:lnSpc>
                          <a:spcPct val="100000"/>
                        </a:lnSpc>
                        <a:spcBef>
                          <a:spcPts val="0"/>
                        </a:spcBef>
                        <a:spcAft>
                          <a:spcPts val="0"/>
                        </a:spcAft>
                        <a:buClr>
                          <a:srgbClr val="000000"/>
                        </a:buClr>
                        <a:buSzPts val="1800"/>
                        <a:buFont typeface="Arial"/>
                        <a:buNone/>
                      </a:pPr>
                      <a:r>
                        <a:rPr lang="es" sz="1800" u="none" strike="noStrike" cap="none">
                          <a:solidFill>
                            <a:srgbClr val="999999"/>
                          </a:solidFill>
                          <a:highlight>
                            <a:srgbClr val="000000"/>
                          </a:highlight>
                          <a:latin typeface="Consolas"/>
                          <a:ea typeface="Consolas"/>
                          <a:cs typeface="Consolas"/>
                          <a:sym typeface="Consolas"/>
                        </a:rPr>
                        <a:t>/* Si verifico donde estoy parado co git branch se puede observar que se está en el commit y el index.html ha cambiado*/</a:t>
                      </a:r>
                      <a:endParaRPr sz="1800" u="none" strike="noStrike" cap="none">
                        <a:solidFill>
                          <a:srgbClr val="999999"/>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800"/>
                        <a:buFont typeface="Arial"/>
                        <a:buNone/>
                      </a:pPr>
                      <a:r>
                        <a:rPr lang="es" sz="1800" u="none" strike="noStrike" cap="none">
                          <a:solidFill>
                            <a:srgbClr val="00FF00"/>
                          </a:solidFill>
                          <a:highlight>
                            <a:srgbClr val="000000"/>
                          </a:highlight>
                          <a:latin typeface="Consolas"/>
                          <a:ea typeface="Consolas"/>
                          <a:cs typeface="Consolas"/>
                          <a:sym typeface="Consolas"/>
                        </a:rPr>
                        <a:t>john@MyShopSolutions</a:t>
                      </a:r>
                      <a:r>
                        <a:rPr lang="es" sz="1800" u="none" strike="noStrike" cap="none">
                          <a:solidFill>
                            <a:srgbClr val="FF00FF"/>
                          </a:solidFill>
                          <a:highlight>
                            <a:srgbClr val="000000"/>
                          </a:highlight>
                          <a:latin typeface="Consolas"/>
                          <a:ea typeface="Consolas"/>
                          <a:cs typeface="Consolas"/>
                          <a:sym typeface="Consolas"/>
                        </a:rPr>
                        <a:t> :~</a:t>
                      </a:r>
                      <a:r>
                        <a:rPr lang="es" sz="1800" u="none" strike="noStrike" cap="none">
                          <a:solidFill>
                            <a:srgbClr val="FFFF00"/>
                          </a:solidFill>
                          <a:highlight>
                            <a:srgbClr val="000000"/>
                          </a:highlight>
                          <a:latin typeface="Consolas"/>
                          <a:ea typeface="Consolas"/>
                          <a:cs typeface="Consolas"/>
                          <a:sym typeface="Consolas"/>
                        </a:rPr>
                        <a:t>/Documents/Proyectos_Coder/mi_repositorio</a:t>
                      </a:r>
                      <a:r>
                        <a:rPr lang="es" sz="1800" u="none" strike="noStrike" cap="none">
                          <a:solidFill>
                            <a:srgbClr val="F3F3F3"/>
                          </a:solidFill>
                          <a:highlight>
                            <a:srgbClr val="000000"/>
                          </a:highlight>
                          <a:latin typeface="Consolas"/>
                          <a:ea typeface="Consolas"/>
                          <a:cs typeface="Consolas"/>
                          <a:sym typeface="Consolas"/>
                        </a:rPr>
                        <a:t>$ git branch</a:t>
                      </a:r>
                      <a:endParaRPr sz="18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800" u="none" strike="noStrike" cap="none">
                          <a:solidFill>
                            <a:srgbClr val="00FFFF"/>
                          </a:solidFill>
                          <a:highlight>
                            <a:srgbClr val="000000"/>
                          </a:highlight>
                          <a:latin typeface="Consolas"/>
                          <a:ea typeface="Consolas"/>
                          <a:cs typeface="Consolas"/>
                          <a:sym typeface="Consolas"/>
                        </a:rPr>
                        <a:t>* (HEAD detached at 6bcff19)</a:t>
                      </a:r>
                      <a:endParaRPr sz="1800" u="none" strike="noStrike" cap="none">
                        <a:solidFill>
                          <a:srgbClr val="00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800" u="none" strike="noStrike" cap="none">
                          <a:solidFill>
                            <a:srgbClr val="F3F3F3"/>
                          </a:solidFill>
                          <a:highlight>
                            <a:srgbClr val="000000"/>
                          </a:highlight>
                          <a:latin typeface="Consolas"/>
                          <a:ea typeface="Consolas"/>
                          <a:cs typeface="Consolas"/>
                          <a:sym typeface="Consolas"/>
                        </a:rPr>
                        <a:t>  master</a:t>
                      </a:r>
                      <a:endParaRPr sz="18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800" u="none" strike="noStrike" cap="none">
                          <a:solidFill>
                            <a:srgbClr val="F3F3F3"/>
                          </a:solidFill>
                          <a:highlight>
                            <a:srgbClr val="000000"/>
                          </a:highlight>
                          <a:latin typeface="Consolas"/>
                          <a:ea typeface="Consolas"/>
                          <a:cs typeface="Consolas"/>
                          <a:sym typeface="Consolas"/>
                        </a:rPr>
                        <a:t>  nueva_rama</a:t>
                      </a:r>
                      <a:endParaRPr sz="1800" u="none" strike="noStrike" cap="none">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sz="1800" u="none" strike="noStrike" cap="none">
                          <a:solidFill>
                            <a:srgbClr val="00FF00"/>
                          </a:solidFill>
                          <a:highlight>
                            <a:srgbClr val="000000"/>
                          </a:highlight>
                          <a:latin typeface="Consolas"/>
                          <a:ea typeface="Consolas"/>
                          <a:cs typeface="Consolas"/>
                          <a:sym typeface="Consolas"/>
                        </a:rPr>
                        <a:t>john@MyShopSolutions</a:t>
                      </a:r>
                      <a:r>
                        <a:rPr lang="es" sz="1800" u="none" strike="noStrike" cap="none">
                          <a:solidFill>
                            <a:srgbClr val="FF00FF"/>
                          </a:solidFill>
                          <a:highlight>
                            <a:srgbClr val="000000"/>
                          </a:highlight>
                          <a:latin typeface="Consolas"/>
                          <a:ea typeface="Consolas"/>
                          <a:cs typeface="Consolas"/>
                          <a:sym typeface="Consolas"/>
                        </a:rPr>
                        <a:t> :~</a:t>
                      </a:r>
                      <a:r>
                        <a:rPr lang="es" sz="1800" u="none" strike="noStrike" cap="none">
                          <a:solidFill>
                            <a:srgbClr val="FFFF00"/>
                          </a:solidFill>
                          <a:highlight>
                            <a:srgbClr val="000000"/>
                          </a:highlight>
                          <a:latin typeface="Consolas"/>
                          <a:ea typeface="Consolas"/>
                          <a:cs typeface="Consolas"/>
                          <a:sym typeface="Consolas"/>
                        </a:rPr>
                        <a:t>/Documents/Proyectos_Coder/mi_repositorio</a:t>
                      </a:r>
                      <a:r>
                        <a:rPr lang="es" sz="1800" u="none" strike="noStrike" cap="none">
                          <a:solidFill>
                            <a:srgbClr val="F3F3F3"/>
                          </a:solidFill>
                          <a:highlight>
                            <a:srgbClr val="000000"/>
                          </a:highlight>
                          <a:latin typeface="Consolas"/>
                          <a:ea typeface="Consolas"/>
                          <a:cs typeface="Consolas"/>
                          <a:sym typeface="Consolas"/>
                        </a:rPr>
                        <a:t>$</a:t>
                      </a:r>
                      <a:endParaRPr sz="1800" u="none" strike="noStrike" cap="none">
                        <a:solidFill>
                          <a:srgbClr val="F3F3F3"/>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0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GIT MERGE</a:t>
            </a:r>
            <a:endParaRPr sz="4000" b="1" i="0" u="none" strike="noStrike" cap="none">
              <a:solidFill>
                <a:schemeClr val="dk1"/>
              </a:solidFill>
              <a:latin typeface="DM Sans"/>
              <a:ea typeface="DM Sans"/>
              <a:cs typeface="DM Sans"/>
              <a:sym typeface="DM Sans"/>
            </a:endParaRPr>
          </a:p>
        </p:txBody>
      </p:sp>
      <p:sp>
        <p:nvSpPr>
          <p:cNvPr id="754" name="Google Shape;754;p105"/>
          <p:cNvSpPr txBox="1"/>
          <p:nvPr/>
        </p:nvSpPr>
        <p:spPr>
          <a:xfrm>
            <a:off x="4527575" y="1592100"/>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Una vez que tenemos una rama (o más), podemos experimentar características nuevas, y luego FUSIONARLAS con la rama MASTER.</a:t>
            </a:r>
            <a:endParaRPr sz="1350">
              <a:latin typeface="DM Sans"/>
              <a:ea typeface="DM Sans"/>
              <a:cs typeface="DM Sans"/>
              <a:sym typeface="DM Sans"/>
            </a:endParaRPr>
          </a:p>
        </p:txBody>
      </p:sp>
      <p:pic>
        <p:nvPicPr>
          <p:cNvPr id="755" name="Google Shape;755;p105"/>
          <p:cNvPicPr preferRelativeResize="0"/>
          <p:nvPr/>
        </p:nvPicPr>
        <p:blipFill rotWithShape="1">
          <a:blip r:embed="rId3">
            <a:alphaModFix/>
          </a:blip>
          <a:srcRect/>
          <a:stretch/>
        </p:blipFill>
        <p:spPr>
          <a:xfrm>
            <a:off x="439725" y="1480973"/>
            <a:ext cx="3834598" cy="2954126"/>
          </a:xfrm>
          <a:prstGeom prst="rect">
            <a:avLst/>
          </a:prstGeom>
          <a:noFill/>
          <a:ln>
            <a:noFill/>
          </a:ln>
        </p:spPr>
      </p:pic>
      <p:pic>
        <p:nvPicPr>
          <p:cNvPr id="756" name="Google Shape;756;p105"/>
          <p:cNvPicPr preferRelativeResize="0"/>
          <p:nvPr/>
        </p:nvPicPr>
        <p:blipFill rotWithShape="1">
          <a:blip r:embed="rId4">
            <a:alphaModFix/>
          </a:blip>
          <a:srcRect/>
          <a:stretch/>
        </p:blipFill>
        <p:spPr>
          <a:xfrm>
            <a:off x="4622078" y="2607900"/>
            <a:ext cx="3266376" cy="1764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0"/>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GIT</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106"/>
          <p:cNvPicPr preferRelativeResize="0"/>
          <p:nvPr/>
        </p:nvPicPr>
        <p:blipFill rotWithShape="1">
          <a:blip r:embed="rId3">
            <a:alphaModFix/>
          </a:blip>
          <a:srcRect/>
          <a:stretch/>
        </p:blipFill>
        <p:spPr>
          <a:xfrm>
            <a:off x="7811413" y="4692275"/>
            <a:ext cx="1150750" cy="267575"/>
          </a:xfrm>
          <a:prstGeom prst="rect">
            <a:avLst/>
          </a:prstGeom>
          <a:noFill/>
          <a:ln>
            <a:noFill/>
          </a:ln>
        </p:spPr>
      </p:pic>
      <p:grpSp>
        <p:nvGrpSpPr>
          <p:cNvPr id="762" name="Google Shape;762;p106"/>
          <p:cNvGrpSpPr/>
          <p:nvPr/>
        </p:nvGrpSpPr>
        <p:grpSpPr>
          <a:xfrm>
            <a:off x="8212551" y="169348"/>
            <a:ext cx="738900" cy="738900"/>
            <a:chOff x="473351" y="619523"/>
            <a:chExt cx="738900" cy="738900"/>
          </a:xfrm>
        </p:grpSpPr>
        <p:sp>
          <p:nvSpPr>
            <p:cNvPr id="763" name="Google Shape;763;p10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4" name="Google Shape;764;p106"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765" name="Google Shape;765;p106"/>
          <p:cNvSpPr txBox="1"/>
          <p:nvPr/>
        </p:nvSpPr>
        <p:spPr>
          <a:xfrm>
            <a:off x="207663" y="238650"/>
            <a:ext cx="82689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dk1"/>
                </a:solidFill>
                <a:latin typeface="DM Sans"/>
                <a:ea typeface="DM Sans"/>
                <a:cs typeface="DM Sans"/>
                <a:sym typeface="DM Sans"/>
              </a:rPr>
              <a:t>GIT MERGE</a:t>
            </a:r>
            <a:endParaRPr sz="3500" b="1">
              <a:solidFill>
                <a:schemeClr val="dk1"/>
              </a:solidFill>
              <a:latin typeface="DM Sans"/>
              <a:ea typeface="DM Sans"/>
              <a:cs typeface="DM Sans"/>
              <a:sym typeface="DM Sans"/>
            </a:endParaRPr>
          </a:p>
        </p:txBody>
      </p:sp>
      <p:graphicFrame>
        <p:nvGraphicFramePr>
          <p:cNvPr id="766" name="Google Shape;766;p106"/>
          <p:cNvGraphicFramePr/>
          <p:nvPr/>
        </p:nvGraphicFramePr>
        <p:xfrm>
          <a:off x="270900" y="1094875"/>
          <a:ext cx="8602175" cy="3564750"/>
        </p:xfrm>
        <a:graphic>
          <a:graphicData uri="http://schemas.openxmlformats.org/drawingml/2006/table">
            <a:tbl>
              <a:tblPr>
                <a:noFill/>
                <a:tableStyleId>{4186ABAB-A235-4F56-BBEF-991816AB424C}</a:tableStyleId>
              </a:tblPr>
              <a:tblGrid>
                <a:gridCol w="8602175">
                  <a:extLst>
                    <a:ext uri="{9D8B030D-6E8A-4147-A177-3AD203B41FA5}">
                      <a16:colId xmlns:a16="http://schemas.microsoft.com/office/drawing/2014/main" val="20000"/>
                    </a:ext>
                  </a:extLst>
                </a:gridCol>
              </a:tblGrid>
              <a:tr h="3564750">
                <a:tc>
                  <a:txBody>
                    <a:bodyPr/>
                    <a:lstStyle/>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999999"/>
                          </a:solidFill>
                          <a:highlight>
                            <a:srgbClr val="000000"/>
                          </a:highlight>
                          <a:latin typeface="Consolas"/>
                          <a:ea typeface="Consolas"/>
                          <a:cs typeface="Consolas"/>
                          <a:sym typeface="Consolas"/>
                        </a:rPr>
                        <a:t>/* Paso 1: Ubicarse en la rama master, que es a donde quiero fusionar los cambios usando el comando de git checkout master. */</a:t>
                      </a:r>
                      <a:endParaRPr u="none" strike="noStrike" cap="none" dirty="0">
                        <a:solidFill>
                          <a:srgbClr val="999999"/>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u="none" strike="noStrike" cap="none" dirty="0">
                          <a:solidFill>
                            <a:srgbClr val="00FF00"/>
                          </a:solidFill>
                          <a:highlight>
                            <a:srgbClr val="000000"/>
                          </a:highlight>
                          <a:latin typeface="Consolas"/>
                          <a:ea typeface="Consolas"/>
                          <a:cs typeface="Consolas"/>
                          <a:sym typeface="Consolas"/>
                        </a:rPr>
                        <a:t>john@MyShopSolutions</a:t>
                      </a:r>
                      <a:r>
                        <a:rPr lang="es" u="none" strike="noStrike" cap="none" dirty="0">
                          <a:solidFill>
                            <a:srgbClr val="FF00FF"/>
                          </a:solidFill>
                          <a:highlight>
                            <a:srgbClr val="000000"/>
                          </a:highlight>
                          <a:latin typeface="Consolas"/>
                          <a:ea typeface="Consolas"/>
                          <a:cs typeface="Consolas"/>
                          <a:sym typeface="Consolas"/>
                        </a:rPr>
                        <a:t> :~</a:t>
                      </a:r>
                      <a:r>
                        <a:rPr lang="es" u="none" strike="noStrike" cap="none" dirty="0">
                          <a:solidFill>
                            <a:srgbClr val="FFFF00"/>
                          </a:solidFill>
                          <a:highlight>
                            <a:srgbClr val="000000"/>
                          </a:highlight>
                          <a:latin typeface="Consolas"/>
                          <a:ea typeface="Consolas"/>
                          <a:cs typeface="Consolas"/>
                          <a:sym typeface="Consolas"/>
                        </a:rPr>
                        <a:t>/Documents/Proyectos_Coder/mi_repositorio</a:t>
                      </a:r>
                      <a:r>
                        <a:rPr lang="es" u="none" strike="noStrike" cap="none" dirty="0">
                          <a:solidFill>
                            <a:srgbClr val="F3F3F3"/>
                          </a:solidFill>
                          <a:highlight>
                            <a:srgbClr val="000000"/>
                          </a:highlight>
                          <a:latin typeface="Consolas"/>
                          <a:ea typeface="Consolas"/>
                          <a:cs typeface="Consolas"/>
                          <a:sym typeface="Consolas"/>
                        </a:rPr>
                        <a:t>$  git checkout master</a:t>
                      </a:r>
                      <a:endParaRPr u="none" strike="noStrike" cap="none" dirty="0">
                        <a:solidFill>
                          <a:srgbClr val="999999"/>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999999"/>
                          </a:solidFill>
                          <a:highlight>
                            <a:srgbClr val="000000"/>
                          </a:highlight>
                          <a:latin typeface="Consolas"/>
                          <a:ea typeface="Consolas"/>
                          <a:cs typeface="Consolas"/>
                          <a:sym typeface="Consolas"/>
                        </a:rPr>
                        <a:t>/* Paso 2: Verificar que estoy en master con git branch. Se puede observar en el archivo de index.html que no tiene ni título ni texto. */</a:t>
                      </a:r>
                      <a:endParaRPr u="none" strike="noStrike" cap="none" dirty="0">
                        <a:solidFill>
                          <a:srgbClr val="999999"/>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00FF00"/>
                          </a:solidFill>
                          <a:highlight>
                            <a:srgbClr val="000000"/>
                          </a:highlight>
                          <a:latin typeface="Consolas"/>
                          <a:ea typeface="Consolas"/>
                          <a:cs typeface="Consolas"/>
                          <a:sym typeface="Consolas"/>
                        </a:rPr>
                        <a:t>john@MyShopSolutions</a:t>
                      </a:r>
                      <a:r>
                        <a:rPr lang="es" u="none" strike="noStrike" cap="none" dirty="0">
                          <a:solidFill>
                            <a:srgbClr val="FF00FF"/>
                          </a:solidFill>
                          <a:highlight>
                            <a:srgbClr val="000000"/>
                          </a:highlight>
                          <a:latin typeface="Consolas"/>
                          <a:ea typeface="Consolas"/>
                          <a:cs typeface="Consolas"/>
                          <a:sym typeface="Consolas"/>
                        </a:rPr>
                        <a:t> :~</a:t>
                      </a:r>
                      <a:r>
                        <a:rPr lang="es" u="none" strike="noStrike" cap="none" dirty="0">
                          <a:solidFill>
                            <a:srgbClr val="FFFF00"/>
                          </a:solidFill>
                          <a:highlight>
                            <a:srgbClr val="000000"/>
                          </a:highlight>
                          <a:latin typeface="Consolas"/>
                          <a:ea typeface="Consolas"/>
                          <a:cs typeface="Consolas"/>
                          <a:sym typeface="Consolas"/>
                        </a:rPr>
                        <a:t>/Documents/Proyectos_Coder/mi_repositorio</a:t>
                      </a:r>
                      <a:r>
                        <a:rPr lang="es" u="none" strike="noStrike" cap="none" dirty="0">
                          <a:solidFill>
                            <a:srgbClr val="F3F3F3"/>
                          </a:solidFill>
                          <a:highlight>
                            <a:srgbClr val="000000"/>
                          </a:highlight>
                          <a:latin typeface="Consolas"/>
                          <a:ea typeface="Consolas"/>
                          <a:cs typeface="Consolas"/>
                          <a:sym typeface="Consolas"/>
                        </a:rPr>
                        <a:t>$  git branch</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00FFFF"/>
                          </a:solidFill>
                          <a:highlight>
                            <a:srgbClr val="000000"/>
                          </a:highlight>
                          <a:latin typeface="Consolas"/>
                          <a:ea typeface="Consolas"/>
                          <a:cs typeface="Consolas"/>
                          <a:sym typeface="Consolas"/>
                        </a:rPr>
                        <a:t>*master</a:t>
                      </a:r>
                      <a:endParaRPr u="none" strike="noStrike" cap="none" dirty="0">
                        <a:solidFill>
                          <a:srgbClr val="00FFFF"/>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F3F3F3"/>
                          </a:solidFill>
                          <a:highlight>
                            <a:srgbClr val="000000"/>
                          </a:highlight>
                          <a:latin typeface="Consolas"/>
                          <a:ea typeface="Consolas"/>
                          <a:cs typeface="Consolas"/>
                          <a:sym typeface="Consolas"/>
                        </a:rPr>
                        <a:t>Nueva_rama</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u="none" strike="noStrike" cap="none" dirty="0">
                          <a:solidFill>
                            <a:srgbClr val="999999"/>
                          </a:solidFill>
                          <a:highlight>
                            <a:srgbClr val="000000"/>
                          </a:highlight>
                          <a:latin typeface="Consolas"/>
                          <a:ea typeface="Consolas"/>
                          <a:cs typeface="Consolas"/>
                          <a:sym typeface="Consolas"/>
                        </a:rPr>
                        <a:t>/* Paso 3: Realizar la fusión. Hacer el merge con el comando git merge nueva_rama*/</a:t>
                      </a:r>
                      <a:endParaRPr u="none" strike="noStrike" cap="none" dirty="0">
                        <a:solidFill>
                          <a:srgbClr val="999999"/>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00FF00"/>
                          </a:solidFill>
                          <a:highlight>
                            <a:srgbClr val="000000"/>
                          </a:highlight>
                          <a:latin typeface="Consolas"/>
                          <a:ea typeface="Consolas"/>
                          <a:cs typeface="Consolas"/>
                          <a:sym typeface="Consolas"/>
                        </a:rPr>
                        <a:t>john@MyShopSolutions</a:t>
                      </a:r>
                      <a:r>
                        <a:rPr lang="es" u="none" strike="noStrike" cap="none" dirty="0">
                          <a:solidFill>
                            <a:srgbClr val="FF00FF"/>
                          </a:solidFill>
                          <a:highlight>
                            <a:srgbClr val="000000"/>
                          </a:highlight>
                          <a:latin typeface="Consolas"/>
                          <a:ea typeface="Consolas"/>
                          <a:cs typeface="Consolas"/>
                          <a:sym typeface="Consolas"/>
                        </a:rPr>
                        <a:t> :~</a:t>
                      </a:r>
                      <a:r>
                        <a:rPr lang="es" u="none" strike="noStrike" cap="none" dirty="0">
                          <a:solidFill>
                            <a:srgbClr val="FFFF00"/>
                          </a:solidFill>
                          <a:highlight>
                            <a:srgbClr val="000000"/>
                          </a:highlight>
                          <a:latin typeface="Consolas"/>
                          <a:ea typeface="Consolas"/>
                          <a:cs typeface="Consolas"/>
                          <a:sym typeface="Consolas"/>
                        </a:rPr>
                        <a:t>/Documents/Proyectos_Coder/mi_repositorio</a:t>
                      </a:r>
                      <a:r>
                        <a:rPr lang="es" u="none" strike="noStrike" cap="none" dirty="0">
                          <a:solidFill>
                            <a:srgbClr val="F3F3F3"/>
                          </a:solidFill>
                          <a:highlight>
                            <a:srgbClr val="000000"/>
                          </a:highlight>
                          <a:latin typeface="Consolas"/>
                          <a:ea typeface="Consolas"/>
                          <a:cs typeface="Consolas"/>
                          <a:sym typeface="Consolas"/>
                        </a:rPr>
                        <a:t>$  git merge nueva_rama</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u="none" strike="noStrike" cap="none" dirty="0">
                          <a:solidFill>
                            <a:srgbClr val="F3F3F3"/>
                          </a:solidFill>
                          <a:highlight>
                            <a:srgbClr val="000000"/>
                          </a:highlight>
                          <a:latin typeface="Consolas"/>
                          <a:ea typeface="Consolas"/>
                          <a:cs typeface="Consolas"/>
                          <a:sym typeface="Consolas"/>
                        </a:rPr>
                        <a:t>Updating 41e6121..fc59b88</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u="none" strike="noStrike" cap="none" dirty="0">
                          <a:solidFill>
                            <a:srgbClr val="F3F3F3"/>
                          </a:solidFill>
                          <a:highlight>
                            <a:srgbClr val="000000"/>
                          </a:highlight>
                          <a:latin typeface="Consolas"/>
                          <a:ea typeface="Consolas"/>
                          <a:cs typeface="Consolas"/>
                          <a:sym typeface="Consolas"/>
                        </a:rPr>
                        <a:t>Fast-forward</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s" u="none" strike="noStrike" cap="none" dirty="0">
                          <a:solidFill>
                            <a:srgbClr val="F3F3F3"/>
                          </a:solidFill>
                          <a:highlight>
                            <a:srgbClr val="000000"/>
                          </a:highlight>
                          <a:latin typeface="Consolas"/>
                          <a:ea typeface="Consolas"/>
                          <a:cs typeface="Consolas"/>
                          <a:sym typeface="Consolas"/>
                        </a:rPr>
                        <a:t> index.html | 2 ++</a:t>
                      </a:r>
                      <a:endParaRPr u="none" strike="noStrike" cap="none" dirty="0">
                        <a:solidFill>
                          <a:srgbClr val="F3F3F3"/>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s" u="none" strike="noStrike" cap="none" dirty="0">
                          <a:solidFill>
                            <a:srgbClr val="F3F3F3"/>
                          </a:solidFill>
                          <a:highlight>
                            <a:srgbClr val="000000"/>
                          </a:highlight>
                          <a:latin typeface="Consolas"/>
                          <a:ea typeface="Consolas"/>
                          <a:cs typeface="Consolas"/>
                          <a:sym typeface="Consolas"/>
                        </a:rPr>
                        <a:t> 1 file changed, 2 insertions(+)</a:t>
                      </a:r>
                      <a:endParaRPr u="none" strike="noStrike" cap="none" dirty="0">
                        <a:solidFill>
                          <a:srgbClr val="F3F3F3"/>
                        </a:solidFill>
                        <a:highlight>
                          <a:srgbClr val="000000"/>
                        </a:highlight>
                        <a:latin typeface="Consolas"/>
                        <a:ea typeface="Consolas"/>
                        <a:cs typeface="Consolas"/>
                        <a:sym typeface="Consolas"/>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09"/>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784" name="Google Shape;784;p109"/>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sz="2500" b="1" i="0" u="none" strike="noStrike" cap="none">
              <a:solidFill>
                <a:srgbClr val="B7B7B7"/>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B7B7B7"/>
              </a:solidFill>
              <a:latin typeface="Helvetica Neue"/>
              <a:ea typeface="Helvetica Neue"/>
              <a:cs typeface="Helvetica Neue"/>
              <a:sym typeface="Helvetica Neue"/>
            </a:endParaRPr>
          </a:p>
        </p:txBody>
      </p:sp>
      <p:grpSp>
        <p:nvGrpSpPr>
          <p:cNvPr id="785" name="Google Shape;785;p109"/>
          <p:cNvGrpSpPr/>
          <p:nvPr/>
        </p:nvGrpSpPr>
        <p:grpSpPr>
          <a:xfrm>
            <a:off x="473351" y="619523"/>
            <a:ext cx="738900" cy="738900"/>
            <a:chOff x="473351" y="619523"/>
            <a:chExt cx="738900" cy="738900"/>
          </a:xfrm>
        </p:grpSpPr>
        <p:sp>
          <p:nvSpPr>
            <p:cNvPr id="786" name="Google Shape;786;p10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7" name="Google Shape;787;p10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10"/>
          <p:cNvSpPr txBox="1"/>
          <p:nvPr/>
        </p:nvSpPr>
        <p:spPr>
          <a:xfrm>
            <a:off x="416100" y="2001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GIT: resumen</a:t>
            </a:r>
            <a:endParaRPr sz="4000" b="1" i="0" u="none" strike="noStrike" cap="none" dirty="0">
              <a:solidFill>
                <a:schemeClr val="dk1"/>
              </a:solidFill>
              <a:latin typeface="DM Sans"/>
              <a:ea typeface="DM Sans"/>
              <a:cs typeface="DM Sans"/>
              <a:sym typeface="DM Sans"/>
            </a:endParaRPr>
          </a:p>
        </p:txBody>
      </p:sp>
      <p:sp>
        <p:nvSpPr>
          <p:cNvPr id="3" name="Google Shape;780;p91">
            <a:extLst>
              <a:ext uri="{FF2B5EF4-FFF2-40B4-BE49-F238E27FC236}">
                <a16:creationId xmlns:a16="http://schemas.microsoft.com/office/drawing/2014/main" id="{8171D1D8-F2F1-B694-86E2-3799BC2BF94B}"/>
              </a:ext>
            </a:extLst>
          </p:cNvPr>
          <p:cNvSpPr txBox="1"/>
          <p:nvPr/>
        </p:nvSpPr>
        <p:spPr>
          <a:xfrm>
            <a:off x="586800" y="1142674"/>
            <a:ext cx="7970400" cy="3706051"/>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3DFFBC"/>
              </a:buClr>
              <a:buSzPts val="1800"/>
              <a:buFont typeface="Didact Gothic"/>
              <a:buChar char="●"/>
            </a:pPr>
            <a:r>
              <a:rPr lang="es" sz="1600" b="1" i="0" u="none" strike="noStrike" cap="none" dirty="0">
                <a:solidFill>
                  <a:srgbClr val="000000"/>
                </a:solidFill>
                <a:latin typeface="DM Sans" pitchFamily="2" charset="0"/>
                <a:ea typeface="Helvetica Neue"/>
                <a:cs typeface="Helvetica Neue"/>
                <a:sym typeface="Helvetica Neue"/>
              </a:rPr>
              <a:t>git init: </a:t>
            </a:r>
            <a:r>
              <a:rPr lang="es" sz="1600" b="0" i="0" u="none" strike="noStrike" cap="none" dirty="0">
                <a:solidFill>
                  <a:srgbClr val="000000"/>
                </a:solidFill>
                <a:latin typeface="DM Sans" pitchFamily="2" charset="0"/>
                <a:ea typeface="Helvetica Neue Light"/>
                <a:cs typeface="Helvetica Neue Light"/>
                <a:sym typeface="Helvetica Neue Light"/>
              </a:rPr>
              <a:t>indicarle que en </a:t>
            </a:r>
            <a:r>
              <a:rPr lang="es" sz="1600" dirty="0">
                <a:latin typeface="DM Sans" pitchFamily="2" charset="0"/>
                <a:ea typeface="Helvetica Neue Light"/>
                <a:cs typeface="Helvetica Neue Light"/>
                <a:sym typeface="Helvetica Neue Light"/>
              </a:rPr>
              <a:t>ese </a:t>
            </a:r>
            <a:r>
              <a:rPr lang="es" sz="1600" b="0" i="0" u="none" strike="noStrike" cap="none" dirty="0">
                <a:solidFill>
                  <a:srgbClr val="000000"/>
                </a:solidFill>
                <a:latin typeface="DM Sans" pitchFamily="2" charset="0"/>
                <a:ea typeface="Helvetica Neue Light"/>
                <a:cs typeface="Helvetica Neue Light"/>
                <a:sym typeface="Helvetica Neue Light"/>
              </a:rPr>
              <a:t>directorio, donde ejecutamos este comando, será usado con GIT.</a:t>
            </a:r>
            <a:endParaRPr sz="1600" b="0" i="0" u="none" strike="noStrike" cap="none" dirty="0">
              <a:solidFill>
                <a:srgbClr val="000000"/>
              </a:solidFill>
              <a:latin typeface="DM Sans" pitchFamily="2" charset="0"/>
              <a:ea typeface="Helvetica Neue Light"/>
              <a:cs typeface="Helvetica Neue Light"/>
              <a:sym typeface="Helvetica Neue Light"/>
            </a:endParaRPr>
          </a:p>
          <a:p>
            <a:pPr marL="457200" marR="0" lvl="0" indent="-330200" algn="l" rtl="0">
              <a:lnSpc>
                <a:spcPct val="115000"/>
              </a:lnSpc>
              <a:spcBef>
                <a:spcPts val="0"/>
              </a:spcBef>
              <a:spcAft>
                <a:spcPts val="0"/>
              </a:spcAft>
              <a:buClr>
                <a:srgbClr val="3DFFBC"/>
              </a:buClr>
              <a:buSzPts val="1600"/>
              <a:buFont typeface="Didact Gothic"/>
              <a:buChar char="●"/>
            </a:pPr>
            <a:r>
              <a:rPr lang="es" sz="1600" b="1" i="0" u="none" strike="noStrike" cap="none" dirty="0">
                <a:solidFill>
                  <a:srgbClr val="000000"/>
                </a:solidFill>
                <a:latin typeface="DM Sans" pitchFamily="2" charset="0"/>
                <a:ea typeface="Helvetica Neue"/>
                <a:cs typeface="Helvetica Neue"/>
                <a:sym typeface="Helvetica Neue"/>
              </a:rPr>
              <a:t>git add .: </a:t>
            </a:r>
            <a:r>
              <a:rPr lang="es" sz="1600" b="0" i="0" u="none" strike="noStrike" cap="none" dirty="0">
                <a:solidFill>
                  <a:srgbClr val="000000"/>
                </a:solidFill>
                <a:latin typeface="DM Sans" pitchFamily="2" charset="0"/>
                <a:ea typeface="Helvetica Neue Light"/>
                <a:cs typeface="Helvetica Neue Light"/>
                <a:sym typeface="Helvetica Neue Light"/>
              </a:rPr>
              <a:t>agregar todos los archivos creados, modificados, eliminados al estado 2 (stage)</a:t>
            </a:r>
            <a:endParaRPr sz="1600" b="0" i="0" u="none" strike="noStrike" cap="none" dirty="0">
              <a:solidFill>
                <a:srgbClr val="000000"/>
              </a:solidFill>
              <a:latin typeface="DM Sans" pitchFamily="2" charset="0"/>
              <a:ea typeface="Helvetica Neue Light"/>
              <a:cs typeface="Helvetica Neue Light"/>
              <a:sym typeface="Helvetica Neue Light"/>
            </a:endParaRPr>
          </a:p>
          <a:p>
            <a:pPr marL="457200" marR="0" lvl="0" indent="-330200" algn="l" rtl="0">
              <a:lnSpc>
                <a:spcPct val="115000"/>
              </a:lnSpc>
              <a:spcBef>
                <a:spcPts val="0"/>
              </a:spcBef>
              <a:spcAft>
                <a:spcPts val="0"/>
              </a:spcAft>
              <a:buClr>
                <a:srgbClr val="3DFFBC"/>
              </a:buClr>
              <a:buSzPts val="1600"/>
              <a:buFont typeface="Didact Gothic"/>
              <a:buChar char="●"/>
            </a:pPr>
            <a:r>
              <a:rPr lang="es" sz="1600" b="1" i="0" u="none" strike="noStrike" cap="none" dirty="0">
                <a:solidFill>
                  <a:srgbClr val="000000"/>
                </a:solidFill>
                <a:latin typeface="DM Sans" pitchFamily="2" charset="0"/>
                <a:ea typeface="Helvetica Neue"/>
                <a:cs typeface="Helvetica Neue"/>
                <a:sym typeface="Helvetica Neue"/>
              </a:rPr>
              <a:t>git commit -m “Mensaje”: </a:t>
            </a:r>
            <a:r>
              <a:rPr lang="es" sz="1600" b="0" i="0" u="none" strike="noStrike" cap="none" dirty="0">
                <a:solidFill>
                  <a:srgbClr val="000000"/>
                </a:solidFill>
                <a:latin typeface="DM Sans" pitchFamily="2" charset="0"/>
                <a:ea typeface="Helvetica Neue Light"/>
                <a:cs typeface="Helvetica Neue Light"/>
                <a:sym typeface="Helvetica Neue Light"/>
              </a:rPr>
              <a:t>mensaje obligatorio para indicar que hemos cambiado por ejemplo, al estado 3.</a:t>
            </a:r>
            <a:endParaRPr sz="1600" b="0" i="0" u="none" strike="noStrike" cap="none" dirty="0">
              <a:solidFill>
                <a:srgbClr val="000000"/>
              </a:solidFill>
              <a:latin typeface="DM Sans" pitchFamily="2" charset="0"/>
              <a:ea typeface="Helvetica Neue Light"/>
              <a:cs typeface="Helvetica Neue Light"/>
              <a:sym typeface="Helvetica Neue Light"/>
            </a:endParaRPr>
          </a:p>
          <a:p>
            <a:pPr marL="457200" marR="0" lvl="0" indent="-330200" algn="l" rtl="0">
              <a:lnSpc>
                <a:spcPct val="115000"/>
              </a:lnSpc>
              <a:spcBef>
                <a:spcPts val="0"/>
              </a:spcBef>
              <a:spcAft>
                <a:spcPts val="0"/>
              </a:spcAft>
              <a:buClr>
                <a:srgbClr val="3DFFBC"/>
              </a:buClr>
              <a:buSzPts val="1600"/>
              <a:buFont typeface="Didact Gothic"/>
              <a:buChar char="●"/>
            </a:pPr>
            <a:r>
              <a:rPr lang="es" sz="1600" b="1" i="0" u="none" strike="noStrike" cap="none" dirty="0">
                <a:solidFill>
                  <a:srgbClr val="000000"/>
                </a:solidFill>
                <a:latin typeface="DM Sans" pitchFamily="2" charset="0"/>
                <a:ea typeface="Helvetica Neue"/>
                <a:cs typeface="Helvetica Neue"/>
                <a:sym typeface="Helvetica Neue"/>
              </a:rPr>
              <a:t>Git log --online: </a:t>
            </a:r>
            <a:r>
              <a:rPr lang="es" sz="1600" b="0" i="0" u="none" strike="noStrike" cap="none" dirty="0">
                <a:solidFill>
                  <a:srgbClr val="000000"/>
                </a:solidFill>
                <a:latin typeface="DM Sans" pitchFamily="2" charset="0"/>
                <a:ea typeface="Helvetica Neue Light"/>
                <a:cs typeface="Helvetica Neue Light"/>
                <a:sym typeface="Helvetica Neue Light"/>
              </a:rPr>
              <a:t>para conocer los códigos de los commits realizados.</a:t>
            </a:r>
            <a:endParaRPr sz="1600" b="0" i="0" u="none" strike="noStrike" cap="none" dirty="0">
              <a:solidFill>
                <a:srgbClr val="000000"/>
              </a:solidFill>
              <a:latin typeface="DM Sans" pitchFamily="2" charset="0"/>
              <a:ea typeface="Helvetica Neue Light"/>
              <a:cs typeface="Helvetica Neue Light"/>
              <a:sym typeface="Helvetica Neue Light"/>
            </a:endParaRPr>
          </a:p>
          <a:p>
            <a:pPr marL="457200" marR="0" lvl="0" indent="-330200" algn="l" rtl="0">
              <a:lnSpc>
                <a:spcPct val="115000"/>
              </a:lnSpc>
              <a:spcBef>
                <a:spcPts val="0"/>
              </a:spcBef>
              <a:spcAft>
                <a:spcPts val="0"/>
              </a:spcAft>
              <a:buClr>
                <a:srgbClr val="3DFFBC"/>
              </a:buClr>
              <a:buSzPts val="1600"/>
              <a:buFont typeface="Didact Gothic"/>
              <a:buChar char="●"/>
            </a:pPr>
            <a:r>
              <a:rPr lang="es" sz="1600" b="1" i="0" u="none" strike="noStrike" cap="none" dirty="0">
                <a:solidFill>
                  <a:srgbClr val="000000"/>
                </a:solidFill>
                <a:latin typeface="DM Sans" pitchFamily="2" charset="0"/>
                <a:ea typeface="Helvetica Neue"/>
                <a:cs typeface="Helvetica Neue"/>
                <a:sym typeface="Helvetica Neue"/>
              </a:rPr>
              <a:t>Git checkout rama: </a:t>
            </a:r>
            <a:r>
              <a:rPr lang="es" sz="1600" b="0" i="0" u="none" strike="noStrike" cap="none" dirty="0">
                <a:solidFill>
                  <a:srgbClr val="000000"/>
                </a:solidFill>
                <a:latin typeface="DM Sans" pitchFamily="2" charset="0"/>
                <a:ea typeface="Helvetica Neue Light"/>
                <a:cs typeface="Helvetica Neue Light"/>
                <a:sym typeface="Helvetica Neue Light"/>
              </a:rPr>
              <a:t>para cambiar de rama o ir a un commit específico (debemos conocer su código anteriormente) </a:t>
            </a:r>
            <a:endParaRPr sz="1600" b="0" i="0" u="none" strike="noStrike" cap="none" dirty="0">
              <a:solidFill>
                <a:srgbClr val="000000"/>
              </a:solidFill>
              <a:latin typeface="DM Sans" pitchFamily="2" charset="0"/>
              <a:ea typeface="Helvetica Neue Light"/>
              <a:cs typeface="Helvetica Neue Light"/>
              <a:sym typeface="Helvetica Neue Light"/>
            </a:endParaRPr>
          </a:p>
          <a:p>
            <a:pPr marL="457200" marR="0" lvl="0" indent="-330200" algn="l" rtl="0">
              <a:lnSpc>
                <a:spcPct val="115000"/>
              </a:lnSpc>
              <a:spcBef>
                <a:spcPts val="0"/>
              </a:spcBef>
              <a:spcAft>
                <a:spcPts val="0"/>
              </a:spcAft>
              <a:buClr>
                <a:srgbClr val="3DFFBC"/>
              </a:buClr>
              <a:buSzPts val="1600"/>
              <a:buFont typeface="Didact Gothic"/>
              <a:buChar char="●"/>
            </a:pPr>
            <a:r>
              <a:rPr lang="es" sz="1600" b="1" i="0" u="none" strike="noStrike" cap="none" dirty="0">
                <a:solidFill>
                  <a:srgbClr val="000000"/>
                </a:solidFill>
                <a:latin typeface="DM Sans" pitchFamily="2" charset="0"/>
                <a:ea typeface="Helvetica Neue"/>
                <a:cs typeface="Helvetica Neue"/>
                <a:sym typeface="Helvetica Neue"/>
              </a:rPr>
              <a:t>git merge rama: </a:t>
            </a:r>
            <a:r>
              <a:rPr lang="es" sz="1600" b="0" i="0" u="none" strike="noStrike" cap="none" dirty="0">
                <a:solidFill>
                  <a:srgbClr val="000000"/>
                </a:solidFill>
                <a:latin typeface="DM Sans" pitchFamily="2" charset="0"/>
                <a:ea typeface="Helvetica Neue Light"/>
                <a:cs typeface="Helvetica Neue Light"/>
                <a:sym typeface="Helvetica Neue Light"/>
              </a:rPr>
              <a:t>debemos estar en MASTER para fusionar.</a:t>
            </a:r>
            <a:endParaRPr sz="1600" b="0" i="0" u="none" strike="noStrike" cap="none" dirty="0">
              <a:solidFill>
                <a:srgbClr val="000000"/>
              </a:solidFill>
              <a:latin typeface="DM Sans" pitchFamily="2" charset="0"/>
              <a:ea typeface="Helvetica Neue Light"/>
              <a:cs typeface="Helvetica Neue Light"/>
              <a:sym typeface="Helvetica Neue Light"/>
            </a:endParaRPr>
          </a:p>
          <a:p>
            <a:pPr marL="457200" marR="0" lvl="0" indent="-330200" algn="l" rtl="0">
              <a:lnSpc>
                <a:spcPct val="115000"/>
              </a:lnSpc>
              <a:spcBef>
                <a:spcPts val="0"/>
              </a:spcBef>
              <a:spcAft>
                <a:spcPts val="0"/>
              </a:spcAft>
              <a:buClr>
                <a:srgbClr val="3DFFBC"/>
              </a:buClr>
              <a:buSzPts val="1600"/>
              <a:buFont typeface="Didact Gothic"/>
              <a:buChar char="●"/>
            </a:pPr>
            <a:r>
              <a:rPr lang="es" sz="1600" b="1" i="0" u="none" strike="noStrike" cap="none" dirty="0">
                <a:solidFill>
                  <a:srgbClr val="000000"/>
                </a:solidFill>
                <a:latin typeface="DM Sans" pitchFamily="2" charset="0"/>
                <a:ea typeface="Helvetica Neue"/>
                <a:cs typeface="Helvetica Neue"/>
                <a:sym typeface="Helvetica Neue"/>
              </a:rPr>
              <a:t>git branch rama: </a:t>
            </a:r>
            <a:r>
              <a:rPr lang="es" sz="1600" b="0" i="0" u="none" strike="noStrike" cap="none" dirty="0">
                <a:solidFill>
                  <a:srgbClr val="000000"/>
                </a:solidFill>
                <a:latin typeface="DM Sans" pitchFamily="2" charset="0"/>
                <a:ea typeface="Helvetica Neue Light"/>
                <a:cs typeface="Helvetica Neue Light"/>
                <a:sym typeface="Helvetica Neue Light"/>
              </a:rPr>
              <a:t>creación de una rama (si queremos eliminar una rama ponemos </a:t>
            </a:r>
            <a:r>
              <a:rPr lang="es" sz="1600" b="0" i="1" u="none" strike="noStrike" cap="none" dirty="0">
                <a:solidFill>
                  <a:srgbClr val="000000"/>
                </a:solidFill>
                <a:latin typeface="DM Sans" pitchFamily="2" charset="0"/>
                <a:ea typeface="Helvetica Neue Light"/>
                <a:cs typeface="Helvetica Neue Light"/>
                <a:sym typeface="Helvetica Neue Light"/>
              </a:rPr>
              <a:t>git branch -D nombre-rama</a:t>
            </a:r>
            <a:r>
              <a:rPr lang="es" sz="1600" b="0" i="0" u="none" strike="noStrike" cap="none" dirty="0">
                <a:solidFill>
                  <a:srgbClr val="000000"/>
                </a:solidFill>
                <a:latin typeface="DM Sans" pitchFamily="2" charset="0"/>
                <a:ea typeface="Helvetica Neue Light"/>
                <a:cs typeface="Helvetica Neue Light"/>
                <a:sym typeface="Helvetica Neue Light"/>
              </a:rPr>
              <a:t>)</a:t>
            </a:r>
            <a:endParaRPr sz="1600" b="0" i="0" u="none" strike="noStrike" cap="none" dirty="0">
              <a:solidFill>
                <a:srgbClr val="1C3643"/>
              </a:solidFill>
              <a:latin typeface="DM Sans" pitchFamily="2" charset="0"/>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08"/>
          <p:cNvSpPr txBox="1"/>
          <p:nvPr/>
        </p:nvSpPr>
        <p:spPr>
          <a:xfrm>
            <a:off x="1461300" y="15362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¿Preguntas?</a:t>
            </a:r>
            <a:endParaRPr sz="4000" b="1">
              <a:solidFill>
                <a:srgbClr val="EAFF6A"/>
              </a:solidFill>
              <a:latin typeface="DM Sans"/>
              <a:ea typeface="DM Sans"/>
              <a:cs typeface="DM Sans"/>
              <a:sym typeface="DM Sans"/>
            </a:endParaRPr>
          </a:p>
        </p:txBody>
      </p:sp>
      <p:sp>
        <p:nvSpPr>
          <p:cNvPr id="778" name="Google Shape;778;p108"/>
          <p:cNvSpPr txBox="1"/>
          <p:nvPr/>
        </p:nvSpPr>
        <p:spPr>
          <a:xfrm>
            <a:off x="2109143" y="2502363"/>
            <a:ext cx="4925700" cy="122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b="1">
                <a:solidFill>
                  <a:srgbClr val="EAFF6A"/>
                </a:solidFill>
                <a:latin typeface="DM Sans"/>
                <a:ea typeface="DM Sans"/>
                <a:cs typeface="DM Sans"/>
                <a:sym typeface="DM Sans"/>
              </a:rPr>
              <a:t>#CoderTip</a:t>
            </a:r>
            <a:r>
              <a:rPr lang="es" sz="1350" b="1">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rgbClr val="83AEFB"/>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siguiente link</a:t>
            </a:r>
            <a:r>
              <a:rPr lang="es" sz="1350">
                <a:solidFill>
                  <a:schemeClr val="lt1"/>
                </a:solidFill>
                <a:latin typeface="DM Sans"/>
                <a:ea typeface="DM Sans"/>
                <a:cs typeface="DM Sans"/>
                <a:sym typeface="DM Sans"/>
              </a:rPr>
              <a:t> y revisa el material interactivo que preparamos sobre </a:t>
            </a:r>
            <a:r>
              <a:rPr lang="es" sz="1350" b="1">
                <a:solidFill>
                  <a:schemeClr val="lt1"/>
                </a:solidFill>
                <a:latin typeface="DM Sans"/>
                <a:ea typeface="DM Sans"/>
                <a:cs typeface="DM Sans"/>
                <a:sym typeface="DM Sans"/>
              </a:rPr>
              <a:t>Preguntas Frecuentes, </a:t>
            </a:r>
            <a:r>
              <a:rPr lang="es" sz="1350">
                <a:solidFill>
                  <a:schemeClr val="lt1"/>
                </a:solidFill>
                <a:latin typeface="DM Sans"/>
                <a:ea typeface="DM Sans"/>
                <a:cs typeface="DM Sans"/>
                <a:sym typeface="DM Sans"/>
              </a:rPr>
              <a:t>estamos seguros de que allí encontrarás algunas respuestas.</a:t>
            </a:r>
            <a:endParaRPr sz="1350">
              <a:solidFill>
                <a:schemeClr val="lt1"/>
              </a:solidFill>
              <a:latin typeface="DM Sans"/>
              <a:ea typeface="DM Sans"/>
              <a:cs typeface="DM Sans"/>
              <a:sym typeface="DM Sans"/>
            </a:endParaRPr>
          </a:p>
          <a:p>
            <a:pPr marL="0" lvl="0" indent="0" algn="ctr" rtl="0">
              <a:spcBef>
                <a:spcPts val="0"/>
              </a:spcBef>
              <a:spcAft>
                <a:spcPts val="0"/>
              </a:spcAft>
              <a:buNone/>
            </a:pPr>
            <a:endParaRPr sz="1350">
              <a:solidFill>
                <a:schemeClr val="lt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11"/>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DEFC52"/>
                </a:solidFill>
                <a:latin typeface="DM Sans"/>
                <a:ea typeface="DM Sans"/>
                <a:cs typeface="DM Sans"/>
                <a:sym typeface="DM Sans"/>
              </a:rPr>
              <a:t>¡Con lo visto hoy, podemos manejar GIT de forma básica y tener nuestro repositorio en local!</a:t>
            </a:r>
            <a:endParaRPr sz="2500" b="1" i="0" u="none" strike="noStrike" cap="none">
              <a:solidFill>
                <a:srgbClr val="DEFC52"/>
              </a:solidFill>
              <a:latin typeface="DM Sans"/>
              <a:ea typeface="DM Sans"/>
              <a:cs typeface="DM Sans"/>
              <a:sym typeface="DM Sans"/>
            </a:endParaRPr>
          </a:p>
        </p:txBody>
      </p:sp>
      <p:grpSp>
        <p:nvGrpSpPr>
          <p:cNvPr id="800" name="Google Shape;800;p111"/>
          <p:cNvGrpSpPr/>
          <p:nvPr/>
        </p:nvGrpSpPr>
        <p:grpSpPr>
          <a:xfrm>
            <a:off x="457338" y="468286"/>
            <a:ext cx="431100" cy="431100"/>
            <a:chOff x="4616400" y="1950761"/>
            <a:chExt cx="431100" cy="431100"/>
          </a:xfrm>
        </p:grpSpPr>
        <p:sp>
          <p:nvSpPr>
            <p:cNvPr id="801" name="Google Shape;801;p111"/>
            <p:cNvSpPr/>
            <p:nvPr/>
          </p:nvSpPr>
          <p:spPr>
            <a:xfrm>
              <a:off x="4616400" y="1950761"/>
              <a:ext cx="431100" cy="43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2" name="Google Shape;802;p11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03" name="Google Shape;803;p11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12"/>
          <p:cNvSpPr txBox="1"/>
          <p:nvPr/>
        </p:nvSpPr>
        <p:spPr>
          <a:xfrm>
            <a:off x="457725" y="1071050"/>
            <a:ext cx="473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Clientes gráficos para GIT</a:t>
            </a:r>
            <a:endParaRPr sz="4000" b="1">
              <a:solidFill>
                <a:schemeClr val="dk1"/>
              </a:solidFill>
              <a:latin typeface="DM Sans"/>
              <a:ea typeface="DM Sans"/>
              <a:cs typeface="DM Sans"/>
              <a:sym typeface="DM Sans"/>
            </a:endParaRPr>
          </a:p>
        </p:txBody>
      </p:sp>
      <p:sp>
        <p:nvSpPr>
          <p:cNvPr id="809" name="Google Shape;809;p112"/>
          <p:cNvSpPr txBox="1"/>
          <p:nvPr/>
        </p:nvSpPr>
        <p:spPr>
          <a:xfrm>
            <a:off x="457725" y="2211625"/>
            <a:ext cx="47301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a:latin typeface="DM Sans"/>
              <a:ea typeface="DM Sans"/>
              <a:cs typeface="DM Sans"/>
              <a:sym typeface="DM Sans"/>
            </a:endParaRPr>
          </a:p>
        </p:txBody>
      </p:sp>
      <p:sp>
        <p:nvSpPr>
          <p:cNvPr id="810" name="Google Shape;810;p112"/>
          <p:cNvSpPr txBox="1"/>
          <p:nvPr/>
        </p:nvSpPr>
        <p:spPr>
          <a:xfrm>
            <a:off x="86200" y="4664575"/>
            <a:ext cx="4779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DM Sans"/>
              <a:ea typeface="DM Sans"/>
              <a:cs typeface="DM Sans"/>
              <a:sym typeface="DM Sans"/>
            </a:endParaRPr>
          </a:p>
        </p:txBody>
      </p:sp>
      <p:pic>
        <p:nvPicPr>
          <p:cNvPr id="811" name="Google Shape;811;p112"/>
          <p:cNvPicPr preferRelativeResize="0"/>
          <p:nvPr/>
        </p:nvPicPr>
        <p:blipFill rotWithShape="1">
          <a:blip r:embed="rId3">
            <a:alphaModFix/>
          </a:blip>
          <a:srcRect/>
          <a:stretch/>
        </p:blipFill>
        <p:spPr>
          <a:xfrm>
            <a:off x="4429350" y="1955450"/>
            <a:ext cx="4238400" cy="2119200"/>
          </a:xfrm>
          <a:prstGeom prst="rect">
            <a:avLst/>
          </a:prstGeom>
          <a:noFill/>
          <a:ln>
            <a:noFill/>
          </a:ln>
        </p:spPr>
      </p:pic>
      <p:sp>
        <p:nvSpPr>
          <p:cNvPr id="812" name="Google Shape;812;p112"/>
          <p:cNvSpPr txBox="1"/>
          <p:nvPr/>
        </p:nvSpPr>
        <p:spPr>
          <a:xfrm>
            <a:off x="632175" y="2509500"/>
            <a:ext cx="3000000" cy="12237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Git-gui </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GitHub Desktop</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GitKraken</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SmartGit</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SourceTree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1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14"/>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Helvetica Neue"/>
                <a:ea typeface="Helvetica Neue"/>
                <a:cs typeface="Helvetica Neue"/>
                <a:sym typeface="Helvetica Neue"/>
              </a:rPr>
              <a:t>Resumen</a:t>
            </a:r>
            <a:r>
              <a:rPr lang="es" sz="4000" b="1" i="0" u="none" strike="noStrike" cap="none">
                <a:solidFill>
                  <a:srgbClr val="DEFC52"/>
                </a:solidFill>
                <a:latin typeface="Helvetica Neue"/>
                <a:ea typeface="Helvetica Neue"/>
                <a:cs typeface="Helvetica Neue"/>
                <a:sym typeface="Helvetica Neue"/>
              </a:rPr>
              <a:t> </a:t>
            </a:r>
            <a:endParaRPr sz="4000" b="1" i="0" u="none" strike="noStrike" cap="none">
              <a:solidFill>
                <a:srgbClr val="DEFC52"/>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Helvetica Neue"/>
                <a:ea typeface="Helvetica Neue"/>
                <a:cs typeface="Helvetica Neue"/>
                <a:sym typeface="Helvetica Neue"/>
              </a:rPr>
              <a:t>de la clase hoy</a:t>
            </a:r>
            <a:endParaRPr sz="4000" b="0" i="0" u="none" strike="noStrike" cap="none">
              <a:solidFill>
                <a:schemeClr val="lt1"/>
              </a:solidFill>
              <a:latin typeface="Helvetica Neue Light"/>
              <a:ea typeface="Helvetica Neue Light"/>
              <a:cs typeface="Helvetica Neue Light"/>
              <a:sym typeface="Helvetica Neue Light"/>
            </a:endParaRPr>
          </a:p>
        </p:txBody>
      </p:sp>
      <p:sp>
        <p:nvSpPr>
          <p:cNvPr id="823" name="Google Shape;823;p114"/>
          <p:cNvSpPr txBox="1"/>
          <p:nvPr/>
        </p:nvSpPr>
        <p:spPr>
          <a:xfrm>
            <a:off x="2109143" y="2502363"/>
            <a:ext cx="4925700" cy="1064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Conocer Git. </a:t>
            </a:r>
            <a:endParaRPr sz="1350">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Aprender a usar la terminal. </a:t>
            </a:r>
            <a:endParaRPr sz="1350">
              <a:solidFill>
                <a:schemeClr val="lt1"/>
              </a:solidFill>
              <a:latin typeface="DM Sans"/>
              <a:ea typeface="DM Sans"/>
              <a:cs typeface="DM Sans"/>
              <a:sym typeface="DM Sans"/>
            </a:endParaRPr>
          </a:p>
          <a:p>
            <a:pPr marL="457200" marR="0" lvl="0" indent="-314325" algn="l" rtl="0">
              <a:lnSpc>
                <a:spcPct val="100000"/>
              </a:lnSpc>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Usar los comandos básicos de Git.</a:t>
            </a:r>
            <a:endParaRPr sz="1350">
              <a:solidFill>
                <a:schemeClr val="lt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15"/>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16"/>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1"/>
          <p:cNvSpPr txBox="1"/>
          <p:nvPr/>
        </p:nvSpPr>
        <p:spPr>
          <a:xfrm>
            <a:off x="361473" y="99455"/>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¿Qué es GIT?</a:t>
            </a:r>
            <a:endParaRPr sz="4000" b="1" i="0" u="none" strike="noStrike" cap="none" dirty="0">
              <a:solidFill>
                <a:schemeClr val="dk1"/>
              </a:solidFill>
              <a:latin typeface="DM Sans"/>
              <a:ea typeface="DM Sans"/>
              <a:cs typeface="DM Sans"/>
              <a:sym typeface="DM Sans"/>
            </a:endParaRPr>
          </a:p>
        </p:txBody>
      </p:sp>
      <p:sp>
        <p:nvSpPr>
          <p:cNvPr id="206" name="Google Shape;206;p41"/>
          <p:cNvSpPr txBox="1"/>
          <p:nvPr/>
        </p:nvSpPr>
        <p:spPr>
          <a:xfrm>
            <a:off x="421630" y="809505"/>
            <a:ext cx="47301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sz="1350" b="0" i="0" u="none" strike="noStrike" cap="none" dirty="0">
              <a:solidFill>
                <a:srgbClr val="000000"/>
              </a:solidFill>
              <a:latin typeface="DM Sans"/>
              <a:ea typeface="DM Sans"/>
              <a:cs typeface="DM Sans"/>
              <a:sym typeface="DM Sans"/>
            </a:endParaRPr>
          </a:p>
        </p:txBody>
      </p:sp>
      <p:pic>
        <p:nvPicPr>
          <p:cNvPr id="207" name="Google Shape;207;p41"/>
          <p:cNvPicPr preferRelativeResize="0"/>
          <p:nvPr/>
        </p:nvPicPr>
        <p:blipFill rotWithShape="1">
          <a:blip r:embed="rId3">
            <a:alphaModFix/>
          </a:blip>
          <a:srcRect/>
          <a:stretch/>
        </p:blipFill>
        <p:spPr>
          <a:xfrm>
            <a:off x="5616341" y="1221407"/>
            <a:ext cx="2155645" cy="901000"/>
          </a:xfrm>
          <a:prstGeom prst="rect">
            <a:avLst/>
          </a:prstGeom>
          <a:noFill/>
          <a:ln>
            <a:noFill/>
          </a:ln>
        </p:spPr>
      </p:pic>
      <p:sp>
        <p:nvSpPr>
          <p:cNvPr id="208" name="Google Shape;208;p41"/>
          <p:cNvSpPr txBox="1"/>
          <p:nvPr/>
        </p:nvSpPr>
        <p:spPr>
          <a:xfrm>
            <a:off x="1566084" y="4690045"/>
            <a:ext cx="4779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solidFill>
                  <a:schemeClr val="dk1"/>
                </a:solidFill>
                <a:latin typeface="DM Sans"/>
                <a:ea typeface="DM Sans"/>
                <a:cs typeface="DM Sans"/>
                <a:sym typeface="DM Sans"/>
              </a:rPr>
              <a:t>Fuente: </a:t>
            </a:r>
            <a:r>
              <a:rPr lang="es" sz="1100" u="sng">
                <a:solidFill>
                  <a:srgbClr val="1155CC"/>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https://git-scm.com/book/es/v1/</a:t>
            </a:r>
            <a:r>
              <a:rPr lang="es" sz="1100" b="1" i="1">
                <a:solidFill>
                  <a:schemeClr val="dk1"/>
                </a:solidFill>
                <a:latin typeface="DM Sans"/>
                <a:ea typeface="DM Sans"/>
                <a:cs typeface="DM Sans"/>
                <a:sym typeface="DM Sans"/>
              </a:rPr>
              <a:t> </a:t>
            </a:r>
            <a:endParaRPr sz="1100">
              <a:latin typeface="DM Sans"/>
              <a:ea typeface="DM Sans"/>
              <a:cs typeface="DM Sans"/>
              <a:sym typeface="DM Sans"/>
            </a:endParaRPr>
          </a:p>
        </p:txBody>
      </p:sp>
      <p:sp>
        <p:nvSpPr>
          <p:cNvPr id="2" name="Título 1">
            <a:extLst>
              <a:ext uri="{FF2B5EF4-FFF2-40B4-BE49-F238E27FC236}">
                <a16:creationId xmlns:a16="http://schemas.microsoft.com/office/drawing/2014/main" id="{358DEF43-CB89-B94D-4CC0-B2B5852561EE}"/>
              </a:ext>
            </a:extLst>
          </p:cNvPr>
          <p:cNvSpPr txBox="1">
            <a:spLocks/>
          </p:cNvSpPr>
          <p:nvPr/>
        </p:nvSpPr>
        <p:spPr>
          <a:xfrm>
            <a:off x="421630" y="2669655"/>
            <a:ext cx="8520600" cy="572700"/>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800" b="1" dirty="0">
                <a:latin typeface="DM Sans" pitchFamily="2" charset="0"/>
              </a:rPr>
              <a:t>Algunas empresas que utilizan GIT</a:t>
            </a:r>
            <a:endParaRPr lang="es-AR" sz="1800" b="1" dirty="0">
              <a:latin typeface="DM Sans" pitchFamily="2" charset="0"/>
            </a:endParaRPr>
          </a:p>
        </p:txBody>
      </p:sp>
      <p:pic>
        <p:nvPicPr>
          <p:cNvPr id="4" name="Imagen 3">
            <a:extLst>
              <a:ext uri="{FF2B5EF4-FFF2-40B4-BE49-F238E27FC236}">
                <a16:creationId xmlns:a16="http://schemas.microsoft.com/office/drawing/2014/main" id="{3CA411AC-088B-C9EC-4195-CCC9CCA1D4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630" y="3181313"/>
            <a:ext cx="6677002" cy="148156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pic>
        <p:nvPicPr>
          <p:cNvPr id="838" name="Google Shape;838;p117"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2"/>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2"/>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¿Qué es GIT?</a:t>
            </a:r>
            <a:endParaRPr sz="3500" b="1" i="0" u="none" strike="noStrike" cap="none">
              <a:solidFill>
                <a:schemeClr val="lt1"/>
              </a:solidFill>
              <a:latin typeface="DM Sans"/>
              <a:ea typeface="DM Sans"/>
              <a:cs typeface="DM Sans"/>
              <a:sym typeface="DM Sans"/>
            </a:endParaRPr>
          </a:p>
        </p:txBody>
      </p:sp>
      <p:sp>
        <p:nvSpPr>
          <p:cNvPr id="215" name="Google Shape;215;p42"/>
          <p:cNvSpPr txBox="1"/>
          <p:nvPr/>
        </p:nvSpPr>
        <p:spPr>
          <a:xfrm>
            <a:off x="5949025" y="2037900"/>
            <a:ext cx="2166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GIT, podemos ir a versiones anteriores, muy útil para errores, y para la organización.</a:t>
            </a:r>
            <a:endParaRPr sz="1350" b="0" i="0" u="none" strike="noStrike" cap="none">
              <a:solidFill>
                <a:srgbClr val="000000"/>
              </a:solidFill>
              <a:latin typeface="DM Sans"/>
              <a:ea typeface="DM Sans"/>
              <a:cs typeface="DM Sans"/>
              <a:sym typeface="DM Sans"/>
            </a:endParaRPr>
          </a:p>
        </p:txBody>
      </p:sp>
      <p:pic>
        <p:nvPicPr>
          <p:cNvPr id="216" name="Google Shape;216;p42"/>
          <p:cNvPicPr preferRelativeResize="0"/>
          <p:nvPr/>
        </p:nvPicPr>
        <p:blipFill rotWithShape="1">
          <a:blip r:embed="rId3">
            <a:alphaModFix/>
          </a:blip>
          <a:srcRect/>
          <a:stretch/>
        </p:blipFill>
        <p:spPr>
          <a:xfrm>
            <a:off x="1676250" y="1551100"/>
            <a:ext cx="3850498" cy="2239152"/>
          </a:xfrm>
          <a:prstGeom prst="rect">
            <a:avLst/>
          </a:prstGeom>
          <a:noFill/>
          <a:ln>
            <a:noFill/>
          </a:ln>
        </p:spPr>
      </p:pic>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2849</TotalTime>
  <Words>5714</Words>
  <Application>Microsoft Office PowerPoint</Application>
  <PresentationFormat>Presentación en pantalla (16:9)</PresentationFormat>
  <Paragraphs>506</Paragraphs>
  <Slides>80</Slides>
  <Notes>80</Notes>
  <HiddenSlides>0</HiddenSlides>
  <MMClips>1</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80</vt:i4>
      </vt:variant>
    </vt:vector>
  </HeadingPairs>
  <TitlesOfParts>
    <vt:vector size="91" baseType="lpstr">
      <vt:lpstr>DM Sans</vt:lpstr>
      <vt:lpstr>Consolas</vt:lpstr>
      <vt:lpstr>Helvetica Neue Light</vt:lpstr>
      <vt:lpstr>arial</vt:lpstr>
      <vt:lpstr>Anton</vt:lpstr>
      <vt:lpstr>Didact Gothic</vt:lpstr>
      <vt:lpstr>arial</vt:lpstr>
      <vt:lpstr>Helvetica Neue</vt:lpstr>
      <vt:lpstr>Lato</vt:lpstr>
      <vt:lpstr>Coder</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Mercedes Passano</cp:lastModifiedBy>
  <cp:revision>5</cp:revision>
  <dcterms:modified xsi:type="dcterms:W3CDTF">2022-11-11T20:57:10Z</dcterms:modified>
</cp:coreProperties>
</file>